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3" r:id="rId9"/>
    <p:sldId id="265" r:id="rId10"/>
    <p:sldId id="280" r:id="rId11"/>
    <p:sldId id="267" r:id="rId12"/>
    <p:sldId id="268" r:id="rId13"/>
    <p:sldId id="269" r:id="rId14"/>
    <p:sldId id="270" r:id="rId15"/>
    <p:sldId id="281" r:id="rId16"/>
    <p:sldId id="271" r:id="rId17"/>
    <p:sldId id="275" r:id="rId18"/>
    <p:sldId id="274" r:id="rId19"/>
    <p:sldId id="272" r:id="rId20"/>
    <p:sldId id="273" r:id="rId21"/>
    <p:sldId id="283" r:id="rId22"/>
    <p:sldId id="276" r:id="rId23"/>
    <p:sldId id="277" r:id="rId24"/>
    <p:sldId id="27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E89996"/>
    <a:srgbClr val="12A732"/>
    <a:srgbClr val="619DFF"/>
    <a:srgbClr val="F97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3C5BB3-FD2F-4B5C-A101-3F74354958A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5280E4A-D9D1-4B4F-AB89-FE47527E115F}">
      <dgm:prSet/>
      <dgm:spPr/>
      <dgm:t>
        <a:bodyPr/>
        <a:lstStyle/>
        <a:p>
          <a:r>
            <a:rPr lang="uk-UA" dirty="0"/>
            <a:t>Західні регіони Америки «більш агресивні» ніж інші.</a:t>
          </a:r>
          <a:endParaRPr lang="en-US" dirty="0"/>
        </a:p>
      </dgm:t>
    </dgm:pt>
    <dgm:pt modelId="{AF551136-3BB7-4C74-B1B9-437E0958999E}" type="parTrans" cxnId="{316993BD-D20B-4E8B-8144-8DA59744575A}">
      <dgm:prSet/>
      <dgm:spPr/>
      <dgm:t>
        <a:bodyPr/>
        <a:lstStyle/>
        <a:p>
          <a:endParaRPr lang="en-US"/>
        </a:p>
      </dgm:t>
    </dgm:pt>
    <dgm:pt modelId="{9A081EBC-3378-47F0-A347-9E6A6ACE5D66}" type="sibTrans" cxnId="{316993BD-D20B-4E8B-8144-8DA59744575A}">
      <dgm:prSet/>
      <dgm:spPr/>
      <dgm:t>
        <a:bodyPr/>
        <a:lstStyle/>
        <a:p>
          <a:endParaRPr lang="en-US"/>
        </a:p>
      </dgm:t>
    </dgm:pt>
    <dgm:pt modelId="{99B001DD-3576-4D95-B864-D6668A728252}">
      <dgm:prSet/>
      <dgm:spPr/>
      <dgm:t>
        <a:bodyPr/>
        <a:lstStyle/>
        <a:p>
          <a:r>
            <a:rPr lang="uk-UA" dirty="0"/>
            <a:t>Діти складають помітно меншу частку серед учасників інцидентів.</a:t>
          </a:r>
          <a:endParaRPr lang="en-US" dirty="0"/>
        </a:p>
      </dgm:t>
    </dgm:pt>
    <dgm:pt modelId="{35EA2F41-B8B1-4667-8433-8AFF32E90F5F}" type="parTrans" cxnId="{54890F37-FAAF-439F-AEBA-4244514E8CAB}">
      <dgm:prSet/>
      <dgm:spPr/>
      <dgm:t>
        <a:bodyPr/>
        <a:lstStyle/>
        <a:p>
          <a:endParaRPr lang="en-US"/>
        </a:p>
      </dgm:t>
    </dgm:pt>
    <dgm:pt modelId="{D9CE88D6-4BED-4D3B-9841-808F34277FD3}" type="sibTrans" cxnId="{54890F37-FAAF-439F-AEBA-4244514E8CAB}">
      <dgm:prSet/>
      <dgm:spPr/>
      <dgm:t>
        <a:bodyPr/>
        <a:lstStyle/>
        <a:p>
          <a:endParaRPr lang="en-US"/>
        </a:p>
      </dgm:t>
    </dgm:pt>
    <dgm:pt modelId="{27569BAE-C5CC-4F6F-86B5-A67EEB2428CC}">
      <dgm:prSet/>
      <dgm:spPr/>
      <dgm:t>
        <a:bodyPr/>
        <a:lstStyle/>
        <a:p>
          <a:r>
            <a:rPr lang="uk-UA" dirty="0"/>
            <a:t>Скоріш за все осінь найбільш зайнята пора року для поліції.</a:t>
          </a:r>
          <a:endParaRPr lang="en-US" dirty="0"/>
        </a:p>
      </dgm:t>
    </dgm:pt>
    <dgm:pt modelId="{BDAE1B83-C883-47BE-899B-61B91640A107}" type="parTrans" cxnId="{5B886335-0112-42F2-AB55-25B33C97E10D}">
      <dgm:prSet/>
      <dgm:spPr/>
      <dgm:t>
        <a:bodyPr/>
        <a:lstStyle/>
        <a:p>
          <a:endParaRPr lang="en-US"/>
        </a:p>
      </dgm:t>
    </dgm:pt>
    <dgm:pt modelId="{C62155D2-380F-4522-961E-BACA3684D415}" type="sibTrans" cxnId="{5B886335-0112-42F2-AB55-25B33C97E10D}">
      <dgm:prSet/>
      <dgm:spPr/>
      <dgm:t>
        <a:bodyPr/>
        <a:lstStyle/>
        <a:p>
          <a:endParaRPr lang="en-US"/>
        </a:p>
      </dgm:t>
    </dgm:pt>
    <dgm:pt modelId="{4F3CB5A3-D266-4139-A28F-D805E9B221F8}" type="pres">
      <dgm:prSet presAssocID="{6C3C5BB3-FD2F-4B5C-A101-3F74354958A4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B1BC9A41-5920-43E8-8E5C-39237F001F91}" type="pres">
      <dgm:prSet presAssocID="{65280E4A-D9D1-4B4F-AB89-FE47527E115F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996EDCD-FDCE-4F01-8963-D93AF018DB06}" type="pres">
      <dgm:prSet presAssocID="{9A081EBC-3378-47F0-A347-9E6A6ACE5D66}" presName="spacer" presStyleCnt="0"/>
      <dgm:spPr/>
    </dgm:pt>
    <dgm:pt modelId="{BD8CE470-D5A4-4BC7-99B3-E01AF68137A1}" type="pres">
      <dgm:prSet presAssocID="{99B001DD-3576-4D95-B864-D6668A728252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9465872-7A7E-41C4-9EC4-7E44AEA2B1BD}" type="pres">
      <dgm:prSet presAssocID="{D9CE88D6-4BED-4D3B-9841-808F34277FD3}" presName="spacer" presStyleCnt="0"/>
      <dgm:spPr/>
    </dgm:pt>
    <dgm:pt modelId="{C4608399-4BB7-49CA-BD4F-72B4CCE9CA4D}" type="pres">
      <dgm:prSet presAssocID="{27569BAE-C5CC-4F6F-86B5-A67EEB2428CC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2AD8A8B0-91E0-42D8-89A6-2C7F8A6B316B}" type="presOf" srcId="{99B001DD-3576-4D95-B864-D6668A728252}" destId="{BD8CE470-D5A4-4BC7-99B3-E01AF68137A1}" srcOrd="0" destOrd="0" presId="urn:microsoft.com/office/officeart/2005/8/layout/vList2"/>
    <dgm:cxn modelId="{54890F37-FAAF-439F-AEBA-4244514E8CAB}" srcId="{6C3C5BB3-FD2F-4B5C-A101-3F74354958A4}" destId="{99B001DD-3576-4D95-B864-D6668A728252}" srcOrd="1" destOrd="0" parTransId="{35EA2F41-B8B1-4667-8433-8AFF32E90F5F}" sibTransId="{D9CE88D6-4BED-4D3B-9841-808F34277FD3}"/>
    <dgm:cxn modelId="{3AEA96F7-CA1D-4D4E-BD99-5BE8CC22F322}" type="presOf" srcId="{6C3C5BB3-FD2F-4B5C-A101-3F74354958A4}" destId="{4F3CB5A3-D266-4139-A28F-D805E9B221F8}" srcOrd="0" destOrd="0" presId="urn:microsoft.com/office/officeart/2005/8/layout/vList2"/>
    <dgm:cxn modelId="{F7830D28-F980-4BA4-8B8C-E09F2E122864}" type="presOf" srcId="{65280E4A-D9D1-4B4F-AB89-FE47527E115F}" destId="{B1BC9A41-5920-43E8-8E5C-39237F001F91}" srcOrd="0" destOrd="0" presId="urn:microsoft.com/office/officeart/2005/8/layout/vList2"/>
    <dgm:cxn modelId="{316993BD-D20B-4E8B-8144-8DA59744575A}" srcId="{6C3C5BB3-FD2F-4B5C-A101-3F74354958A4}" destId="{65280E4A-D9D1-4B4F-AB89-FE47527E115F}" srcOrd="0" destOrd="0" parTransId="{AF551136-3BB7-4C74-B1B9-437E0958999E}" sibTransId="{9A081EBC-3378-47F0-A347-9E6A6ACE5D66}"/>
    <dgm:cxn modelId="{52881649-04A7-4E01-B356-3F01ABAD6FF0}" type="presOf" srcId="{27569BAE-C5CC-4F6F-86B5-A67EEB2428CC}" destId="{C4608399-4BB7-49CA-BD4F-72B4CCE9CA4D}" srcOrd="0" destOrd="0" presId="urn:microsoft.com/office/officeart/2005/8/layout/vList2"/>
    <dgm:cxn modelId="{5B886335-0112-42F2-AB55-25B33C97E10D}" srcId="{6C3C5BB3-FD2F-4B5C-A101-3F74354958A4}" destId="{27569BAE-C5CC-4F6F-86B5-A67EEB2428CC}" srcOrd="2" destOrd="0" parTransId="{BDAE1B83-C883-47BE-899B-61B91640A107}" sibTransId="{C62155D2-380F-4522-961E-BACA3684D415}"/>
    <dgm:cxn modelId="{3470D8EA-5A66-4D66-B5D0-85F03666143F}" type="presParOf" srcId="{4F3CB5A3-D266-4139-A28F-D805E9B221F8}" destId="{B1BC9A41-5920-43E8-8E5C-39237F001F91}" srcOrd="0" destOrd="0" presId="urn:microsoft.com/office/officeart/2005/8/layout/vList2"/>
    <dgm:cxn modelId="{8CE39EF3-BCF9-4749-93F9-809EED873AF6}" type="presParOf" srcId="{4F3CB5A3-D266-4139-A28F-D805E9B221F8}" destId="{2996EDCD-FDCE-4F01-8963-D93AF018DB06}" srcOrd="1" destOrd="0" presId="urn:microsoft.com/office/officeart/2005/8/layout/vList2"/>
    <dgm:cxn modelId="{34EE9DBA-7A23-4BC0-AABF-DEF01CE5E4D1}" type="presParOf" srcId="{4F3CB5A3-D266-4139-A28F-D805E9B221F8}" destId="{BD8CE470-D5A4-4BC7-99B3-E01AF68137A1}" srcOrd="2" destOrd="0" presId="urn:microsoft.com/office/officeart/2005/8/layout/vList2"/>
    <dgm:cxn modelId="{0A5607BA-4575-4983-A648-36C755ED6554}" type="presParOf" srcId="{4F3CB5A3-D266-4139-A28F-D805E9B221F8}" destId="{59465872-7A7E-41C4-9EC4-7E44AEA2B1BD}" srcOrd="3" destOrd="0" presId="urn:microsoft.com/office/officeart/2005/8/layout/vList2"/>
    <dgm:cxn modelId="{58D05FEB-2AE7-4081-A4A3-60526D7F9C9B}" type="presParOf" srcId="{4F3CB5A3-D266-4139-A28F-D805E9B221F8}" destId="{C4608399-4BB7-49CA-BD4F-72B4CCE9CA4D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BC9A41-5920-43E8-8E5C-39237F001F91}">
      <dsp:nvSpPr>
        <dsp:cNvPr id="0" name=""/>
        <dsp:cNvSpPr/>
      </dsp:nvSpPr>
      <dsp:spPr>
        <a:xfrm>
          <a:off x="0" y="35649"/>
          <a:ext cx="4627656" cy="15607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900" kern="1200" dirty="0"/>
            <a:t>Західні регіони Америки «більш агресивні» ніж інші.</a:t>
          </a:r>
          <a:endParaRPr lang="en-US" sz="2900" kern="1200" dirty="0"/>
        </a:p>
      </dsp:txBody>
      <dsp:txXfrm>
        <a:off x="76191" y="111840"/>
        <a:ext cx="4475274" cy="1408398"/>
      </dsp:txXfrm>
    </dsp:sp>
    <dsp:sp modelId="{BD8CE470-D5A4-4BC7-99B3-E01AF68137A1}">
      <dsp:nvSpPr>
        <dsp:cNvPr id="0" name=""/>
        <dsp:cNvSpPr/>
      </dsp:nvSpPr>
      <dsp:spPr>
        <a:xfrm>
          <a:off x="0" y="1679949"/>
          <a:ext cx="4627656" cy="15607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900" kern="1200" dirty="0"/>
            <a:t>Діти складають помітно меншу частку серед учасників інцидентів.</a:t>
          </a:r>
          <a:endParaRPr lang="en-US" sz="2900" kern="1200" dirty="0"/>
        </a:p>
      </dsp:txBody>
      <dsp:txXfrm>
        <a:off x="76191" y="1756140"/>
        <a:ext cx="4475274" cy="1408398"/>
      </dsp:txXfrm>
    </dsp:sp>
    <dsp:sp modelId="{C4608399-4BB7-49CA-BD4F-72B4CCE9CA4D}">
      <dsp:nvSpPr>
        <dsp:cNvPr id="0" name=""/>
        <dsp:cNvSpPr/>
      </dsp:nvSpPr>
      <dsp:spPr>
        <a:xfrm>
          <a:off x="0" y="3324249"/>
          <a:ext cx="4627656" cy="15607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900" kern="1200" dirty="0"/>
            <a:t>Скоріш за все осінь найбільш зайнята пора року для поліції.</a:t>
          </a:r>
          <a:endParaRPr lang="en-US" sz="2900" kern="1200" dirty="0"/>
        </a:p>
      </dsp:txBody>
      <dsp:txXfrm>
        <a:off x="76191" y="3400440"/>
        <a:ext cx="4475274" cy="14083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gif>
</file>

<file path=ppt/media/image36.jpeg>
</file>

<file path=ppt/media/image37.jpeg>
</file>

<file path=ppt/media/image4.png>
</file>

<file path=ppt/media/image5.png>
</file>

<file path=ppt/media/image6.jpeg>
</file>

<file path=ppt/media/image7.png>
</file>

<file path=ppt/media/image8.gif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82FF8-C6E5-4B79-93E7-3A3DC5271583}" type="datetimeFigureOut">
              <a:rPr lang="uk-UA" smtClean="0"/>
              <a:t>12.06.2023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EB3CD371-2C98-421F-9C05-AC0F6D44DE72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05701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82FF8-C6E5-4B79-93E7-3A3DC5271583}" type="datetimeFigureOut">
              <a:rPr lang="uk-UA" smtClean="0"/>
              <a:t>12.06.2023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D371-2C98-421F-9C05-AC0F6D44DE72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04590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82FF8-C6E5-4B79-93E7-3A3DC5271583}" type="datetimeFigureOut">
              <a:rPr lang="uk-UA" smtClean="0"/>
              <a:t>12.06.2023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D371-2C98-421F-9C05-AC0F6D44DE72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50024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82FF8-C6E5-4B79-93E7-3A3DC5271583}" type="datetimeFigureOut">
              <a:rPr lang="uk-UA" smtClean="0"/>
              <a:t>12.06.2023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D371-2C98-421F-9C05-AC0F6D44DE72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30327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FEF82FF8-C6E5-4B79-93E7-3A3DC5271583}" type="datetimeFigureOut">
              <a:rPr lang="uk-UA" smtClean="0"/>
              <a:t>12.06.2023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uk-UA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EB3CD371-2C98-421F-9C05-AC0F6D44DE72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50915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82FF8-C6E5-4B79-93E7-3A3DC5271583}" type="datetimeFigureOut">
              <a:rPr lang="uk-UA" smtClean="0"/>
              <a:t>12.06.2023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D371-2C98-421F-9C05-AC0F6D44DE72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50537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82FF8-C6E5-4B79-93E7-3A3DC5271583}" type="datetimeFigureOut">
              <a:rPr lang="uk-UA" smtClean="0"/>
              <a:t>12.06.2023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D371-2C98-421F-9C05-AC0F6D44DE72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99409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82FF8-C6E5-4B79-93E7-3A3DC5271583}" type="datetimeFigureOut">
              <a:rPr lang="uk-UA" smtClean="0"/>
              <a:t>12.06.2023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D371-2C98-421F-9C05-AC0F6D44DE72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44769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82FF8-C6E5-4B79-93E7-3A3DC5271583}" type="datetimeFigureOut">
              <a:rPr lang="uk-UA" smtClean="0"/>
              <a:t>12.06.2023</a:t>
            </a:fld>
            <a:endParaRPr lang="uk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D371-2C98-421F-9C05-AC0F6D44DE72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156512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82FF8-C6E5-4B79-93E7-3A3DC5271583}" type="datetimeFigureOut">
              <a:rPr lang="uk-UA" smtClean="0"/>
              <a:t>12.06.2023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D371-2C98-421F-9C05-AC0F6D44DE72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08655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82FF8-C6E5-4B79-93E7-3A3DC5271583}" type="datetimeFigureOut">
              <a:rPr lang="uk-UA" smtClean="0"/>
              <a:t>12.06.2023</a:t>
            </a:fld>
            <a:endParaRPr lang="uk-UA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D371-2C98-421F-9C05-AC0F6D44DE72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109194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FEF82FF8-C6E5-4B79-93E7-3A3DC5271583}" type="datetimeFigureOut">
              <a:rPr lang="uk-UA" smtClean="0"/>
              <a:t>12.06.2023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uk-UA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EB3CD371-2C98-421F-9C05-AC0F6D44DE72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41922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e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22.jpe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microsoft.com/office/2007/relationships/hdphoto" Target="../media/hdphoto2.wdp"/><Relationship Id="rId7" Type="http://schemas.openxmlformats.org/officeDocument/2006/relationships/image" Target="../media/image2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pe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07/relationships/hdphoto" Target="../media/hdphoto2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5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image" Target="../media/image36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Glossary of Basic Firearm Terms | The Range 702">
            <a:extLst>
              <a:ext uri="{FF2B5EF4-FFF2-40B4-BE49-F238E27FC236}">
                <a16:creationId xmlns:a16="http://schemas.microsoft.com/office/drawing/2014/main" id="{B39492C1-D58A-1C8E-BA50-0927FBF723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2000"/>
                    </a14:imgEffect>
                    <a14:imgEffect>
                      <a14:brightnessContrast bright="-5000" contrast="2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017"/>
          <a:stretch/>
        </p:blipFill>
        <p:spPr bwMode="auto">
          <a:xfrm>
            <a:off x="20" y="-22"/>
            <a:ext cx="12191977" cy="6858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C3202F-266A-5211-9C96-6D3D6AFA04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4082" y="758179"/>
            <a:ext cx="7920431" cy="3518198"/>
          </a:xfrm>
        </p:spPr>
        <p:txBody>
          <a:bodyPr anchor="t">
            <a:normAutofit/>
          </a:bodyPr>
          <a:lstStyle/>
          <a:p>
            <a:pPr marL="457200" lvl="1" indent="-457200"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uk-UA" altLang="uk-UA" sz="60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rubik"/>
              </a:rPr>
              <a:t>«</a:t>
            </a:r>
            <a:r>
              <a:rPr kumimoji="0" lang="uk-UA" altLang="uk-UA" sz="6000" b="0" i="1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rubik"/>
              </a:rPr>
              <a:t>Рішучі дії звучать голосніше за слова</a:t>
            </a:r>
            <a:r>
              <a:rPr kumimoji="0" lang="uk-UA" altLang="uk-UA" sz="60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rubik"/>
              </a:rPr>
              <a:t>»</a:t>
            </a:r>
            <a:br>
              <a:rPr kumimoji="0" lang="uk-UA" altLang="uk-UA" sz="60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rubik"/>
              </a:rPr>
            </a:br>
            <a:r>
              <a:rPr kumimoji="0" lang="uk-UA" altLang="uk-UA" sz="4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rubik"/>
              </a:rPr>
              <a:t>– </a:t>
            </a:r>
            <a:r>
              <a:rPr kumimoji="0" lang="uk-UA" altLang="uk-UA" sz="44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rubik"/>
              </a:rPr>
              <a:t>Крейг</a:t>
            </a:r>
            <a:r>
              <a:rPr kumimoji="0" lang="uk-UA" altLang="uk-UA" sz="4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rubik"/>
              </a:rPr>
              <a:t> Робертс</a:t>
            </a:r>
            <a:endParaRPr kumimoji="0" lang="uk-UA" altLang="uk-UA" sz="60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rubik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D4C0650-8854-C457-4B5F-B7BB39EAEF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39201" y="4521767"/>
            <a:ext cx="6150624" cy="1578054"/>
          </a:xfrm>
        </p:spPr>
        <p:txBody>
          <a:bodyPr anchor="b">
            <a:normAutofit/>
          </a:bodyPr>
          <a:lstStyle/>
          <a:p>
            <a:pPr marL="914400" marR="0" lvl="2" indent="-914400" algn="r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lang="en-GB" sz="3600" kern="0" dirty="0">
                <a:solidFill>
                  <a:srgbClr val="FFFFF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EDA</a:t>
            </a:r>
            <a:endParaRPr lang="uk-UA" sz="3600" kern="0" dirty="0">
              <a:solidFill>
                <a:srgbClr val="FFFFFF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marR="0" lvl="2" indent="-914400" algn="r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lang="uk-UA" sz="2400" kern="0" dirty="0" err="1">
                <a:solidFill>
                  <a:srgbClr val="FFFFF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Розвідковий</a:t>
            </a:r>
            <a:r>
              <a:rPr lang="uk-UA" sz="2400" kern="0" dirty="0">
                <a:solidFill>
                  <a:srgbClr val="FFFFF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аналіз </a:t>
            </a:r>
            <a:r>
              <a:rPr lang="uk-UA" sz="2400" kern="0" dirty="0" err="1">
                <a:solidFill>
                  <a:srgbClr val="FFFFF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данних</a:t>
            </a:r>
            <a:endParaRPr lang="uk-UA" sz="2400" kern="0" dirty="0">
              <a:solidFill>
                <a:srgbClr val="FFFFFF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marR="0" lvl="2" indent="-914400" algn="r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lang="uk-UA" sz="2400" kern="0" dirty="0">
                <a:solidFill>
                  <a:srgbClr val="FFFFF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0" lang="uk-UA" altLang="uk-UA" sz="24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rubik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B984DA9-84E4-63EC-5DCD-C6B0B9350F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15471"/>
            <a:ext cx="65" cy="630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uk-UA" altLang="uk-UA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uk-UA" altLang="uk-UA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2067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B517E3-A8D9-ED8F-CC69-99FDBDDDB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834109"/>
            <a:ext cx="10058400" cy="1609344"/>
          </a:xfrm>
        </p:spPr>
        <p:txBody>
          <a:bodyPr/>
          <a:lstStyle/>
          <a:p>
            <a:r>
              <a:rPr lang="uk-UA" dirty="0"/>
              <a:t>Опис Полів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165825E-3646-07E8-8473-A1E20735E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1009" y="594359"/>
            <a:ext cx="5142681" cy="473126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A1BE7DA-33DB-C018-D4D2-63B807F3B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904" y="2795582"/>
            <a:ext cx="6023918" cy="2530044"/>
          </a:xfrm>
          <a:prstGeom prst="rect">
            <a:avLst/>
          </a:prstGeom>
        </p:spPr>
      </p:pic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68C1F366-6D3C-8216-AD9F-ED4038CE0F29}"/>
              </a:ext>
            </a:extLst>
          </p:cNvPr>
          <p:cNvCxnSpPr/>
          <p:nvPr/>
        </p:nvCxnSpPr>
        <p:spPr>
          <a:xfrm>
            <a:off x="242904" y="5771535"/>
            <a:ext cx="116442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B79C590-5460-21B1-C50A-F2BB57A9AE1C}"/>
              </a:ext>
            </a:extLst>
          </p:cNvPr>
          <p:cNvSpPr/>
          <p:nvPr/>
        </p:nvSpPr>
        <p:spPr>
          <a:xfrm>
            <a:off x="1066800" y="1091381"/>
            <a:ext cx="4222955" cy="107171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810277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5118BA95-03E7-41B7-B442-0AF8C0A7FF6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7E5E33-1F28-8F91-4073-4E9FC5A71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497" y="512300"/>
            <a:ext cx="5188624" cy="1831344"/>
          </a:xfrm>
        </p:spPr>
        <p:txBody>
          <a:bodyPr>
            <a:normAutofit/>
          </a:bodyPr>
          <a:lstStyle/>
          <a:p>
            <a:r>
              <a:rPr lang="uk-UA" sz="4100" b="1" kern="100" dirty="0"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Основні характеристики очищених даних:</a:t>
            </a:r>
            <a:endParaRPr lang="uk-UA" sz="41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A65A8F-DE60-64B6-C133-3B7C1467D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9391" y="2514598"/>
            <a:ext cx="5192985" cy="3657601"/>
          </a:xfrm>
        </p:spPr>
        <p:txBody>
          <a:bodyPr>
            <a:norm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uk-UA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Початкова кількість колонок складала: </a:t>
            </a:r>
            <a:r>
              <a:rPr lang="en-GB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29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Char char="-"/>
            </a:pPr>
            <a:endParaRPr lang="uk-UA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uk-UA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нас спочатку було 29 колонок які містились у одній таблиці. Потім ми розбили наш </a:t>
            </a:r>
            <a:r>
              <a:rPr lang="uk-UA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датасет</a:t>
            </a:r>
            <a:r>
              <a:rPr lang="uk-UA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на три таблиці </a:t>
            </a:r>
            <a:r>
              <a:rPr lang="en-GB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participants</a:t>
            </a:r>
            <a:r>
              <a:rPr lang="uk-UA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(13 колонок) </a:t>
            </a:r>
            <a:r>
              <a:rPr lang="en-GB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incidents</a:t>
            </a:r>
            <a:r>
              <a:rPr lang="uk-UA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(19 колонок) і </a:t>
            </a:r>
            <a:r>
              <a:rPr lang="en-GB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guns</a:t>
            </a:r>
            <a:r>
              <a:rPr lang="uk-UA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(5 колонок). </a:t>
            </a:r>
            <a:endParaRPr lang="uk-UA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uk-UA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Початкова кількість рядків складала: </a:t>
            </a:r>
            <a:r>
              <a:rPr lang="ru-RU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239</a:t>
            </a:r>
            <a:r>
              <a:rPr lang="uk-UA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677</a:t>
            </a:r>
            <a:endParaRPr lang="uk-UA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uk-UA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uk-UA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uk-UA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Після очищення кількість рядків складає: </a:t>
            </a:r>
            <a:r>
              <a:rPr lang="ru-RU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239</a:t>
            </a:r>
            <a:r>
              <a:rPr lang="uk-UA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677</a:t>
            </a:r>
            <a:endParaRPr lang="uk-UA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105" name="Rectangle 4104">
            <a:extLst>
              <a:ext uri="{FF2B5EF4-FFF2-40B4-BE49-F238E27FC236}">
                <a16:creationId xmlns:a16="http://schemas.microsoft.com/office/drawing/2014/main" id="{AD9B3EAD-A2B3-42C4-927C-3455E3E69EE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32123" y="3388659"/>
            <a:ext cx="3657600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098" name="Picture 2" descr="Data Scientist: все о профессии от навыков до зарплаты — Work.ua">
            <a:extLst>
              <a:ext uri="{FF2B5EF4-FFF2-40B4-BE49-F238E27FC236}">
                <a16:creationId xmlns:a16="http://schemas.microsoft.com/office/drawing/2014/main" id="{B88C3F92-472D-27DB-9D13-FCA31F7E83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" b="-4"/>
          <a:stretch/>
        </p:blipFill>
        <p:spPr bwMode="auto">
          <a:xfrm>
            <a:off x="7629144" y="1682496"/>
            <a:ext cx="3502152" cy="3502152"/>
          </a:xfrm>
          <a:custGeom>
            <a:avLst/>
            <a:gdLst/>
            <a:ahLst/>
            <a:cxnLst/>
            <a:rect l="l" t="t" r="r" b="b"/>
            <a:pathLst>
              <a:path w="3502152" h="3502152">
                <a:moveTo>
                  <a:pt x="1751076" y="196996"/>
                </a:moveTo>
                <a:cubicBezTo>
                  <a:pt x="2609371" y="196996"/>
                  <a:pt x="3305156" y="892781"/>
                  <a:pt x="3305156" y="1751076"/>
                </a:cubicBezTo>
                <a:cubicBezTo>
                  <a:pt x="3305156" y="2609371"/>
                  <a:pt x="2609371" y="3305156"/>
                  <a:pt x="1751076" y="3305156"/>
                </a:cubicBezTo>
                <a:cubicBezTo>
                  <a:pt x="892781" y="3305156"/>
                  <a:pt x="196996" y="2609371"/>
                  <a:pt x="196996" y="1751076"/>
                </a:cubicBezTo>
                <a:cubicBezTo>
                  <a:pt x="196996" y="892781"/>
                  <a:pt x="892781" y="196996"/>
                  <a:pt x="1751076" y="196996"/>
                </a:cubicBezTo>
                <a:close/>
                <a:moveTo>
                  <a:pt x="1751076" y="153219"/>
                </a:moveTo>
                <a:cubicBezTo>
                  <a:pt x="868604" y="153219"/>
                  <a:pt x="153219" y="868604"/>
                  <a:pt x="153219" y="1751076"/>
                </a:cubicBezTo>
                <a:cubicBezTo>
                  <a:pt x="153219" y="2633548"/>
                  <a:pt x="868604" y="3348933"/>
                  <a:pt x="1751076" y="3348933"/>
                </a:cubicBezTo>
                <a:cubicBezTo>
                  <a:pt x="2633548" y="3348933"/>
                  <a:pt x="3348933" y="2633548"/>
                  <a:pt x="3348933" y="1751076"/>
                </a:cubicBezTo>
                <a:cubicBezTo>
                  <a:pt x="3348933" y="868604"/>
                  <a:pt x="2633548" y="153219"/>
                  <a:pt x="1751076" y="153219"/>
                </a:cubicBezTo>
                <a:close/>
                <a:moveTo>
                  <a:pt x="1751076" y="0"/>
                </a:moveTo>
                <a:cubicBezTo>
                  <a:pt x="2718169" y="0"/>
                  <a:pt x="3502152" y="783984"/>
                  <a:pt x="3502152" y="1751076"/>
                </a:cubicBezTo>
                <a:cubicBezTo>
                  <a:pt x="3502152" y="2718169"/>
                  <a:pt x="2718169" y="3502152"/>
                  <a:pt x="1751076" y="3502152"/>
                </a:cubicBezTo>
                <a:cubicBezTo>
                  <a:pt x="783983" y="3502152"/>
                  <a:pt x="0" y="2718169"/>
                  <a:pt x="0" y="1751076"/>
                </a:cubicBezTo>
                <a:cubicBezTo>
                  <a:pt x="0" y="783984"/>
                  <a:pt x="783983" y="0"/>
                  <a:pt x="175107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07" name="Freeform: Shape 4106">
            <a:extLst>
              <a:ext uri="{FF2B5EF4-FFF2-40B4-BE49-F238E27FC236}">
                <a16:creationId xmlns:a16="http://schemas.microsoft.com/office/drawing/2014/main" id="{89F78725-8B4F-43D3-B767-EB7DB0C0201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0457" y="1682496"/>
            <a:ext cx="3502152" cy="3502152"/>
          </a:xfrm>
          <a:custGeom>
            <a:avLst/>
            <a:gdLst>
              <a:gd name="connsiteX0" fmla="*/ 3657600 w 7315200"/>
              <a:gd name="connsiteY0" fmla="*/ 411480 h 7315200"/>
              <a:gd name="connsiteX1" fmla="*/ 6903720 w 7315200"/>
              <a:gd name="connsiteY1" fmla="*/ 3657600 h 7315200"/>
              <a:gd name="connsiteX2" fmla="*/ 3657600 w 7315200"/>
              <a:gd name="connsiteY2" fmla="*/ 6903720 h 7315200"/>
              <a:gd name="connsiteX3" fmla="*/ 411480 w 7315200"/>
              <a:gd name="connsiteY3" fmla="*/ 3657600 h 7315200"/>
              <a:gd name="connsiteX4" fmla="*/ 3657600 w 7315200"/>
              <a:gd name="connsiteY4" fmla="*/ 411480 h 7315200"/>
              <a:gd name="connsiteX5" fmla="*/ 3657600 w 7315200"/>
              <a:gd name="connsiteY5" fmla="*/ 320040 h 7315200"/>
              <a:gd name="connsiteX6" fmla="*/ 320040 w 7315200"/>
              <a:gd name="connsiteY6" fmla="*/ 3657600 h 7315200"/>
              <a:gd name="connsiteX7" fmla="*/ 3657600 w 7315200"/>
              <a:gd name="connsiteY7" fmla="*/ 6995160 h 7315200"/>
              <a:gd name="connsiteX8" fmla="*/ 6995160 w 7315200"/>
              <a:gd name="connsiteY8" fmla="*/ 3657600 h 7315200"/>
              <a:gd name="connsiteX9" fmla="*/ 3657600 w 7315200"/>
              <a:gd name="connsiteY9" fmla="*/ 320040 h 7315200"/>
              <a:gd name="connsiteX10" fmla="*/ 3657600 w 7315200"/>
              <a:gd name="connsiteY10" fmla="*/ 0 h 7315200"/>
              <a:gd name="connsiteX11" fmla="*/ 7315200 w 7315200"/>
              <a:gd name="connsiteY11" fmla="*/ 3657600 h 7315200"/>
              <a:gd name="connsiteX12" fmla="*/ 3657600 w 7315200"/>
              <a:gd name="connsiteY12" fmla="*/ 7315200 h 7315200"/>
              <a:gd name="connsiteX13" fmla="*/ 0 w 7315200"/>
              <a:gd name="connsiteY13" fmla="*/ 3657600 h 7315200"/>
              <a:gd name="connsiteX14" fmla="*/ 3657600 w 7315200"/>
              <a:gd name="connsiteY14" fmla="*/ 0 h 73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15200" h="7315200">
                <a:moveTo>
                  <a:pt x="3657600" y="411480"/>
                </a:moveTo>
                <a:cubicBezTo>
                  <a:pt x="5450383" y="411480"/>
                  <a:pt x="6903720" y="1864817"/>
                  <a:pt x="6903720" y="3657600"/>
                </a:cubicBezTo>
                <a:cubicBezTo>
                  <a:pt x="6903720" y="5450383"/>
                  <a:pt x="5450383" y="6903720"/>
                  <a:pt x="3657600" y="6903720"/>
                </a:cubicBezTo>
                <a:cubicBezTo>
                  <a:pt x="1864817" y="6903720"/>
                  <a:pt x="411480" y="5450383"/>
                  <a:pt x="411480" y="3657600"/>
                </a:cubicBezTo>
                <a:cubicBezTo>
                  <a:pt x="411480" y="1864817"/>
                  <a:pt x="1864817" y="411480"/>
                  <a:pt x="3657600" y="411480"/>
                </a:cubicBezTo>
                <a:close/>
                <a:moveTo>
                  <a:pt x="3657600" y="320040"/>
                </a:moveTo>
                <a:cubicBezTo>
                  <a:pt x="1814317" y="320040"/>
                  <a:pt x="320040" y="1814317"/>
                  <a:pt x="320040" y="3657600"/>
                </a:cubicBezTo>
                <a:cubicBezTo>
                  <a:pt x="320040" y="5500883"/>
                  <a:pt x="1814317" y="6995160"/>
                  <a:pt x="3657600" y="6995160"/>
                </a:cubicBezTo>
                <a:cubicBezTo>
                  <a:pt x="5500883" y="6995160"/>
                  <a:pt x="6995160" y="5500883"/>
                  <a:pt x="6995160" y="3657600"/>
                </a:cubicBezTo>
                <a:cubicBezTo>
                  <a:pt x="6995160" y="1814317"/>
                  <a:pt x="5500883" y="320040"/>
                  <a:pt x="3657600" y="320040"/>
                </a:cubicBezTo>
                <a:close/>
                <a:moveTo>
                  <a:pt x="3657600" y="0"/>
                </a:moveTo>
                <a:cubicBezTo>
                  <a:pt x="5677637" y="0"/>
                  <a:pt x="7315200" y="1637563"/>
                  <a:pt x="7315200" y="3657600"/>
                </a:cubicBezTo>
                <a:cubicBezTo>
                  <a:pt x="7315200" y="5677637"/>
                  <a:pt x="5677637" y="7315200"/>
                  <a:pt x="3657600" y="7315200"/>
                </a:cubicBezTo>
                <a:cubicBezTo>
                  <a:pt x="1637563" y="7315200"/>
                  <a:pt x="0" y="5677637"/>
                  <a:pt x="0" y="3657600"/>
                </a:cubicBezTo>
                <a:cubicBezTo>
                  <a:pt x="0" y="1637563"/>
                  <a:pt x="1637563" y="0"/>
                  <a:pt x="3657600" y="0"/>
                </a:cubicBezTo>
                <a:close/>
              </a:path>
            </a:pathLst>
          </a:custGeom>
          <a:blipFill dpi="0" rotWithShape="1">
            <a:blip r:embed="rId5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grpSp>
        <p:nvGrpSpPr>
          <p:cNvPr id="4109" name="Group 4108">
            <a:extLst>
              <a:ext uri="{FF2B5EF4-FFF2-40B4-BE49-F238E27FC236}">
                <a16:creationId xmlns:a16="http://schemas.microsoft.com/office/drawing/2014/main" id="{C9B0630D-5E49-4BF7-8CF1-7DECD4B08B1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4110" name="Oval 4109">
              <a:extLst>
                <a:ext uri="{FF2B5EF4-FFF2-40B4-BE49-F238E27FC236}">
                  <a16:creationId xmlns:a16="http://schemas.microsoft.com/office/drawing/2014/main" id="{A7E3DF29-A3BC-402A-A498-16B2DF18131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6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4111" name="Oval 4110">
              <a:extLst>
                <a:ext uri="{FF2B5EF4-FFF2-40B4-BE49-F238E27FC236}">
                  <a16:creationId xmlns:a16="http://schemas.microsoft.com/office/drawing/2014/main" id="{1B14D33E-BADF-4271-ACE1-06D8199FF57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</p:spTree>
    <p:extLst>
      <p:ext uri="{BB962C8B-B14F-4D97-AF65-F5344CB8AC3E}">
        <p14:creationId xmlns:p14="http://schemas.microsoft.com/office/powerpoint/2010/main" val="1448930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2550AE69-AC86-4188-83E5-A856C4F1DCF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81" name="Rectangle 3080">
            <a:extLst>
              <a:ext uri="{FF2B5EF4-FFF2-40B4-BE49-F238E27FC236}">
                <a16:creationId xmlns:a16="http://schemas.microsoft.com/office/drawing/2014/main" id="{EC4CA156-2C9D-4F0C-B229-88D8B5E17BC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83" name="Rectangle 3082">
            <a:extLst>
              <a:ext uri="{FF2B5EF4-FFF2-40B4-BE49-F238E27FC236}">
                <a16:creationId xmlns:a16="http://schemas.microsoft.com/office/drawing/2014/main" id="{D7361ED3-EBE5-4EFC-8DA3-D0CE4BF2F4B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085" name="Group 3084">
            <a:extLst>
              <a:ext uri="{FF2B5EF4-FFF2-40B4-BE49-F238E27FC236}">
                <a16:creationId xmlns:a16="http://schemas.microsoft.com/office/drawing/2014/main" id="{85105087-7F16-4C94-837C-C4544511666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3086" name="Oval 3085">
              <a:extLst>
                <a:ext uri="{FF2B5EF4-FFF2-40B4-BE49-F238E27FC236}">
                  <a16:creationId xmlns:a16="http://schemas.microsoft.com/office/drawing/2014/main" id="{4F2F3467-E50F-4A91-B27D-E324936A66D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3087" name="Oval 3086">
              <a:extLst>
                <a:ext uri="{FF2B5EF4-FFF2-40B4-BE49-F238E27FC236}">
                  <a16:creationId xmlns:a16="http://schemas.microsoft.com/office/drawing/2014/main" id="{D678BE03-AC84-4940-A7FD-5B143FE2D65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 useBgFill="1">
        <p:nvSpPr>
          <p:cNvPr id="3089" name="Rectangle 3088">
            <a:extLst>
              <a:ext uri="{FF2B5EF4-FFF2-40B4-BE49-F238E27FC236}">
                <a16:creationId xmlns:a16="http://schemas.microsoft.com/office/drawing/2014/main" id="{E8035907-EB9C-4E11-8A9B-D25B0AD8D74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36FA94-9466-36FF-9EFE-8D1ECEFA1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7519" y="720071"/>
            <a:ext cx="3970877" cy="349263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200">
                <a:solidFill>
                  <a:schemeClr val="tx1"/>
                </a:solidFill>
              </a:rPr>
              <a:t>Результати дослідження</a:t>
            </a:r>
          </a:p>
        </p:txBody>
      </p:sp>
      <p:pic>
        <p:nvPicPr>
          <p:cNvPr id="3074" name="Picture 2" descr="11 Best Data Science Certifications to Boost Your Career">
            <a:extLst>
              <a:ext uri="{FF2B5EF4-FFF2-40B4-BE49-F238E27FC236}">
                <a16:creationId xmlns:a16="http://schemas.microsoft.com/office/drawing/2014/main" id="{9B0E4F81-5CF5-9242-4D4F-766E540C3D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79" r="19971"/>
          <a:stretch/>
        </p:blipFill>
        <p:spPr bwMode="auto">
          <a:xfrm>
            <a:off x="643467" y="720071"/>
            <a:ext cx="5503939" cy="5503939"/>
          </a:xfrm>
          <a:custGeom>
            <a:avLst/>
            <a:gdLst/>
            <a:ahLst/>
            <a:cxnLst/>
            <a:rect l="l" t="t" r="r" b="b"/>
            <a:pathLst>
              <a:path w="3051400" h="3051400">
                <a:moveTo>
                  <a:pt x="1525700" y="171641"/>
                </a:moveTo>
                <a:cubicBezTo>
                  <a:pt x="2273526" y="171641"/>
                  <a:pt x="2879759" y="777874"/>
                  <a:pt x="2879759" y="1525700"/>
                </a:cubicBezTo>
                <a:cubicBezTo>
                  <a:pt x="2879759" y="2273526"/>
                  <a:pt x="2273526" y="2879759"/>
                  <a:pt x="1525700" y="2879759"/>
                </a:cubicBezTo>
                <a:cubicBezTo>
                  <a:pt x="777874" y="2879759"/>
                  <a:pt x="171641" y="2273526"/>
                  <a:pt x="171641" y="1525700"/>
                </a:cubicBezTo>
                <a:cubicBezTo>
                  <a:pt x="171641" y="777874"/>
                  <a:pt x="777874" y="171641"/>
                  <a:pt x="1525700" y="171641"/>
                </a:cubicBezTo>
                <a:close/>
                <a:moveTo>
                  <a:pt x="1525700" y="133499"/>
                </a:moveTo>
                <a:cubicBezTo>
                  <a:pt x="756809" y="133499"/>
                  <a:pt x="133499" y="756809"/>
                  <a:pt x="133499" y="1525700"/>
                </a:cubicBezTo>
                <a:cubicBezTo>
                  <a:pt x="133499" y="2294591"/>
                  <a:pt x="756809" y="2917901"/>
                  <a:pt x="1525700" y="2917901"/>
                </a:cubicBezTo>
                <a:cubicBezTo>
                  <a:pt x="2294591" y="2917901"/>
                  <a:pt x="2917901" y="2294591"/>
                  <a:pt x="2917901" y="1525700"/>
                </a:cubicBezTo>
                <a:cubicBezTo>
                  <a:pt x="2917901" y="756809"/>
                  <a:pt x="2294591" y="133499"/>
                  <a:pt x="1525700" y="133499"/>
                </a:cubicBezTo>
                <a:close/>
                <a:moveTo>
                  <a:pt x="1525700" y="0"/>
                </a:moveTo>
                <a:cubicBezTo>
                  <a:pt x="2368321" y="0"/>
                  <a:pt x="3051400" y="683079"/>
                  <a:pt x="3051400" y="1525700"/>
                </a:cubicBezTo>
                <a:cubicBezTo>
                  <a:pt x="3051400" y="2368321"/>
                  <a:pt x="2368321" y="3051400"/>
                  <a:pt x="1525700" y="3051400"/>
                </a:cubicBezTo>
                <a:cubicBezTo>
                  <a:pt x="683079" y="3051400"/>
                  <a:pt x="0" y="2368321"/>
                  <a:pt x="0" y="1525700"/>
                </a:cubicBezTo>
                <a:cubicBezTo>
                  <a:pt x="0" y="683079"/>
                  <a:pt x="683079" y="0"/>
                  <a:pt x="15257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91" name="Freeform: Shape 3090">
            <a:extLst>
              <a:ext uri="{FF2B5EF4-FFF2-40B4-BE49-F238E27FC236}">
                <a16:creationId xmlns:a16="http://schemas.microsoft.com/office/drawing/2014/main" id="{23991EB4-1F71-4BE4-B24D-277DD5EE90A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720071"/>
            <a:ext cx="5503939" cy="5503939"/>
          </a:xfrm>
          <a:custGeom>
            <a:avLst/>
            <a:gdLst>
              <a:gd name="connsiteX0" fmla="*/ 3657600 w 7315200"/>
              <a:gd name="connsiteY0" fmla="*/ 411480 h 7315200"/>
              <a:gd name="connsiteX1" fmla="*/ 6903720 w 7315200"/>
              <a:gd name="connsiteY1" fmla="*/ 3657600 h 7315200"/>
              <a:gd name="connsiteX2" fmla="*/ 3657600 w 7315200"/>
              <a:gd name="connsiteY2" fmla="*/ 6903720 h 7315200"/>
              <a:gd name="connsiteX3" fmla="*/ 411480 w 7315200"/>
              <a:gd name="connsiteY3" fmla="*/ 3657600 h 7315200"/>
              <a:gd name="connsiteX4" fmla="*/ 3657600 w 7315200"/>
              <a:gd name="connsiteY4" fmla="*/ 411480 h 7315200"/>
              <a:gd name="connsiteX5" fmla="*/ 3657600 w 7315200"/>
              <a:gd name="connsiteY5" fmla="*/ 320040 h 7315200"/>
              <a:gd name="connsiteX6" fmla="*/ 320040 w 7315200"/>
              <a:gd name="connsiteY6" fmla="*/ 3657600 h 7315200"/>
              <a:gd name="connsiteX7" fmla="*/ 3657600 w 7315200"/>
              <a:gd name="connsiteY7" fmla="*/ 6995160 h 7315200"/>
              <a:gd name="connsiteX8" fmla="*/ 6995160 w 7315200"/>
              <a:gd name="connsiteY8" fmla="*/ 3657600 h 7315200"/>
              <a:gd name="connsiteX9" fmla="*/ 3657600 w 7315200"/>
              <a:gd name="connsiteY9" fmla="*/ 320040 h 7315200"/>
              <a:gd name="connsiteX10" fmla="*/ 3657600 w 7315200"/>
              <a:gd name="connsiteY10" fmla="*/ 0 h 7315200"/>
              <a:gd name="connsiteX11" fmla="*/ 7315200 w 7315200"/>
              <a:gd name="connsiteY11" fmla="*/ 3657600 h 7315200"/>
              <a:gd name="connsiteX12" fmla="*/ 3657600 w 7315200"/>
              <a:gd name="connsiteY12" fmla="*/ 7315200 h 7315200"/>
              <a:gd name="connsiteX13" fmla="*/ 0 w 7315200"/>
              <a:gd name="connsiteY13" fmla="*/ 3657600 h 7315200"/>
              <a:gd name="connsiteX14" fmla="*/ 3657600 w 7315200"/>
              <a:gd name="connsiteY14" fmla="*/ 0 h 73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15200" h="7315200">
                <a:moveTo>
                  <a:pt x="3657600" y="411480"/>
                </a:moveTo>
                <a:cubicBezTo>
                  <a:pt x="5450383" y="411480"/>
                  <a:pt x="6903720" y="1864817"/>
                  <a:pt x="6903720" y="3657600"/>
                </a:cubicBezTo>
                <a:cubicBezTo>
                  <a:pt x="6903720" y="5450383"/>
                  <a:pt x="5450383" y="6903720"/>
                  <a:pt x="3657600" y="6903720"/>
                </a:cubicBezTo>
                <a:cubicBezTo>
                  <a:pt x="1864817" y="6903720"/>
                  <a:pt x="411480" y="5450383"/>
                  <a:pt x="411480" y="3657600"/>
                </a:cubicBezTo>
                <a:cubicBezTo>
                  <a:pt x="411480" y="1864817"/>
                  <a:pt x="1864817" y="411480"/>
                  <a:pt x="3657600" y="411480"/>
                </a:cubicBezTo>
                <a:close/>
                <a:moveTo>
                  <a:pt x="3657600" y="320040"/>
                </a:moveTo>
                <a:cubicBezTo>
                  <a:pt x="1814317" y="320040"/>
                  <a:pt x="320040" y="1814317"/>
                  <a:pt x="320040" y="3657600"/>
                </a:cubicBezTo>
                <a:cubicBezTo>
                  <a:pt x="320040" y="5500883"/>
                  <a:pt x="1814317" y="6995160"/>
                  <a:pt x="3657600" y="6995160"/>
                </a:cubicBezTo>
                <a:cubicBezTo>
                  <a:pt x="5500883" y="6995160"/>
                  <a:pt x="6995160" y="5500883"/>
                  <a:pt x="6995160" y="3657600"/>
                </a:cubicBezTo>
                <a:cubicBezTo>
                  <a:pt x="6995160" y="1814317"/>
                  <a:pt x="5500883" y="320040"/>
                  <a:pt x="3657600" y="320040"/>
                </a:cubicBezTo>
                <a:close/>
                <a:moveTo>
                  <a:pt x="3657600" y="0"/>
                </a:moveTo>
                <a:cubicBezTo>
                  <a:pt x="5677637" y="0"/>
                  <a:pt x="7315200" y="1637563"/>
                  <a:pt x="7315200" y="3657600"/>
                </a:cubicBezTo>
                <a:cubicBezTo>
                  <a:pt x="7315200" y="5677637"/>
                  <a:pt x="5677637" y="7315200"/>
                  <a:pt x="3657600" y="7315200"/>
                </a:cubicBezTo>
                <a:cubicBezTo>
                  <a:pt x="1637563" y="7315200"/>
                  <a:pt x="0" y="5677637"/>
                  <a:pt x="0" y="3657600"/>
                </a:cubicBezTo>
                <a:cubicBezTo>
                  <a:pt x="0" y="1637563"/>
                  <a:pt x="1637563" y="0"/>
                  <a:pt x="3657600" y="0"/>
                </a:cubicBezTo>
                <a:close/>
              </a:path>
            </a:pathLst>
          </a:custGeom>
          <a:blipFill dpi="0" rotWithShape="1">
            <a:blip r:embed="rId7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3093" name="Rectangle 3092">
            <a:extLst>
              <a:ext uri="{FF2B5EF4-FFF2-40B4-BE49-F238E27FC236}">
                <a16:creationId xmlns:a16="http://schemas.microsoft.com/office/drawing/2014/main" id="{D9C69FA7-0958-4ED9-A0DF-E87A0C137BF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02414" y="3431699"/>
            <a:ext cx="3657600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474156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3A65C8-D8E1-944F-9F13-E8A4167D0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428" y="-22869"/>
            <a:ext cx="9431004" cy="1442715"/>
          </a:xfrm>
        </p:spPr>
        <p:txBody>
          <a:bodyPr>
            <a:noAutofit/>
          </a:bodyPr>
          <a:lstStyle/>
          <a:p>
            <a:r>
              <a:rPr lang="uk-UA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Який самий небезпечний штат?</a:t>
            </a:r>
            <a:endParaRPr lang="uk-UA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182F045-D515-2F95-D038-5199DD66FD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5031" y="2570440"/>
            <a:ext cx="2664541" cy="19924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uk-UA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Попередньо  ми висунули гіпотезу, що західні регіони Америки «більш агресивні» </a:t>
            </a:r>
            <a:r>
              <a:rPr lang="uk-UA" sz="24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</a:t>
            </a:r>
            <a:r>
              <a:rPr lang="uk-UA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інші.</a:t>
            </a:r>
            <a:endParaRPr lang="uk-UA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uk-U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863143-5423-4CDA-C94E-CA44DFAEB24B}"/>
              </a:ext>
            </a:extLst>
          </p:cNvPr>
          <p:cNvSpPr txBox="1"/>
          <p:nvPr/>
        </p:nvSpPr>
        <p:spPr>
          <a:xfrm>
            <a:off x="1907459" y="5897162"/>
            <a:ext cx="3972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Кількість інцидентів у кожному штаті</a:t>
            </a:r>
            <a:endParaRPr lang="uk-UA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uk-UA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6EA4AB3-BEEB-D023-6C9D-B8BEAB97E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428" y="1779639"/>
            <a:ext cx="8399912" cy="3988516"/>
          </a:xfrm>
          <a:prstGeom prst="rect">
            <a:avLst/>
          </a:prstGeom>
        </p:spPr>
      </p:pic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9B0E7395-2BB3-DF9E-52A7-D66AF911D85D}"/>
              </a:ext>
            </a:extLst>
          </p:cNvPr>
          <p:cNvCxnSpPr/>
          <p:nvPr/>
        </p:nvCxnSpPr>
        <p:spPr>
          <a:xfrm>
            <a:off x="432619" y="1160206"/>
            <a:ext cx="80132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862E7D07-0FEF-38AE-1D76-F906714772BA}"/>
              </a:ext>
            </a:extLst>
          </p:cNvPr>
          <p:cNvSpPr/>
          <p:nvPr/>
        </p:nvSpPr>
        <p:spPr>
          <a:xfrm>
            <a:off x="8927689" y="2320413"/>
            <a:ext cx="45719" cy="19467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99A1FA2D-96F7-F54A-605C-BBB0F3DD601B}"/>
              </a:ext>
            </a:extLst>
          </p:cNvPr>
          <p:cNvSpPr/>
          <p:nvPr/>
        </p:nvSpPr>
        <p:spPr>
          <a:xfrm rot="5400000">
            <a:off x="10237100" y="999696"/>
            <a:ext cx="45719" cy="26645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322BE939-F0DD-9B40-3422-225D9B29955D}"/>
              </a:ext>
            </a:extLst>
          </p:cNvPr>
          <p:cNvSpPr/>
          <p:nvPr/>
        </p:nvSpPr>
        <p:spPr>
          <a:xfrm>
            <a:off x="5840361" y="5866030"/>
            <a:ext cx="52110" cy="532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30C3AF61-F39B-1B93-C104-E1D65E1FFDA9}"/>
              </a:ext>
            </a:extLst>
          </p:cNvPr>
          <p:cNvSpPr/>
          <p:nvPr/>
        </p:nvSpPr>
        <p:spPr>
          <a:xfrm rot="5400000" flipH="1">
            <a:off x="3873910" y="4386212"/>
            <a:ext cx="45719" cy="3978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8C986834-8DC0-0AB3-D968-07EE7D218452}"/>
              </a:ext>
            </a:extLst>
          </p:cNvPr>
          <p:cNvSpPr/>
          <p:nvPr/>
        </p:nvSpPr>
        <p:spPr>
          <a:xfrm flipH="1">
            <a:off x="251900" y="1612266"/>
            <a:ext cx="45719" cy="413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6913C160-004A-BA8A-1E28-81530948936F}"/>
              </a:ext>
            </a:extLst>
          </p:cNvPr>
          <p:cNvSpPr/>
          <p:nvPr/>
        </p:nvSpPr>
        <p:spPr>
          <a:xfrm rot="5400000">
            <a:off x="3852226" y="-1984616"/>
            <a:ext cx="45719" cy="72463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593633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2A313B03-D361-4EC9-AF52-0B3C1C92C26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5E79CB85-A08A-4579-86F6-A8AA97551B8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6C61C9C-364D-4CB6-B9D1-1A6F50F6AF0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 useBgFill="1">
        <p:nvSpPr>
          <p:cNvPr id="50" name="Rectangle 38">
            <a:extLst>
              <a:ext uri="{FF2B5EF4-FFF2-40B4-BE49-F238E27FC236}">
                <a16:creationId xmlns:a16="http://schemas.microsoft.com/office/drawing/2014/main" id="{9C9664EF-0D74-4781-B4B4-646A93B50BC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54C0CC2-F056-47AD-A361-F33F5EE9769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999"/>
          </a:xfrm>
          <a:prstGeom prst="rect">
            <a:avLst/>
          </a:prstGeom>
          <a:blipFill dpi="0" rotWithShape="1">
            <a:blip r:embed="rId4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51" name="Rectangle 42">
            <a:extLst>
              <a:ext uri="{FF2B5EF4-FFF2-40B4-BE49-F238E27FC236}">
                <a16:creationId xmlns:a16="http://schemas.microsoft.com/office/drawing/2014/main" id="{CD560C9F-7A8F-4FBA-BD3A-EB75B62E45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 w="22225">
            <a:solidFill>
              <a:srgbClr val="FEC9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886AE6C-38FE-07F0-8334-82CD6D5304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3174" y="642294"/>
            <a:ext cx="10577744" cy="49450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202B21-8844-2EDA-7896-739C53B18E35}"/>
              </a:ext>
            </a:extLst>
          </p:cNvPr>
          <p:cNvSpPr txBox="1"/>
          <p:nvPr/>
        </p:nvSpPr>
        <p:spPr>
          <a:xfrm>
            <a:off x="3350797" y="5749621"/>
            <a:ext cx="5576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Підрахунок кількості інцидентів на особу по штатах</a:t>
            </a:r>
            <a:endParaRPr lang="uk-UA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390FB0B9-91E0-F07B-3B13-F6F5A91B0A97}"/>
              </a:ext>
            </a:extLst>
          </p:cNvPr>
          <p:cNvSpPr/>
          <p:nvPr/>
        </p:nvSpPr>
        <p:spPr>
          <a:xfrm>
            <a:off x="8652387" y="5713797"/>
            <a:ext cx="52110" cy="532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997FFCD-3ACE-4E6F-9572-7495E92CA291}"/>
              </a:ext>
            </a:extLst>
          </p:cNvPr>
          <p:cNvSpPr/>
          <p:nvPr/>
        </p:nvSpPr>
        <p:spPr>
          <a:xfrm rot="5400000">
            <a:off x="6060092" y="3596828"/>
            <a:ext cx="45719" cy="52430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258884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9" name="Rectangle 5126">
            <a:extLst>
              <a:ext uri="{FF2B5EF4-FFF2-40B4-BE49-F238E27FC236}">
                <a16:creationId xmlns:a16="http://schemas.microsoft.com/office/drawing/2014/main" id="{F3AF35CD-DA30-4E34-B0F3-32C27766DA0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6310" y="0"/>
            <a:ext cx="435568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Красная кнопка над картой штата невада сша. 3d рендеринг | Премиум Фото">
            <a:extLst>
              <a:ext uri="{FF2B5EF4-FFF2-40B4-BE49-F238E27FC236}">
                <a16:creationId xmlns:a16="http://schemas.microsoft.com/office/drawing/2014/main" id="{2C93E0A9-D656-9F37-A776-3DE26DC13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3999" y="1025336"/>
            <a:ext cx="6882269" cy="4817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09E7F046-58E4-E7A6-7EAE-F09CE6292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0605" y="1779639"/>
            <a:ext cx="3529779" cy="43925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uk-UA" sz="24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Як ми бачимо західні штати найбільш темні, а </a:t>
            </a:r>
            <a:r>
              <a:rPr lang="uk-UA" sz="2400" i="1" u="sng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найбільш небезпечним є штат Невада.</a:t>
            </a:r>
            <a:endParaRPr lang="uk-UA" sz="2400" kern="1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uk-UA" sz="1800" dirty="0">
              <a:latin typeface="+mj-lt"/>
            </a:endParaRPr>
          </a:p>
          <a:p>
            <a:pPr marL="0" indent="0">
              <a:buNone/>
            </a:pPr>
            <a:r>
              <a:rPr lang="uk-UA" sz="1800" dirty="0">
                <a:latin typeface="+mj-lt"/>
              </a:rPr>
              <a:t>Це може бути пов'язано з декількома фактами, по-перше кількістю населення, в Неваді доволі воно маленьке, по-друге з рівнем злочинності </a:t>
            </a:r>
          </a:p>
        </p:txBody>
      </p:sp>
      <p:grpSp>
        <p:nvGrpSpPr>
          <p:cNvPr id="5140" name="Group 5128">
            <a:extLst>
              <a:ext uri="{FF2B5EF4-FFF2-40B4-BE49-F238E27FC236}">
                <a16:creationId xmlns:a16="http://schemas.microsoft.com/office/drawing/2014/main" id="{BCFC42DC-2C46-47C4-BC61-530557385DB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5130" name="Oval 5129">
              <a:extLst>
                <a:ext uri="{FF2B5EF4-FFF2-40B4-BE49-F238E27FC236}">
                  <a16:creationId xmlns:a16="http://schemas.microsoft.com/office/drawing/2014/main" id="{54B91A37-AA1F-4966-8ACF-93023547DA9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5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5141" name="Oval 5130">
              <a:extLst>
                <a:ext uri="{FF2B5EF4-FFF2-40B4-BE49-F238E27FC236}">
                  <a16:creationId xmlns:a16="http://schemas.microsoft.com/office/drawing/2014/main" id="{17B17AC5-0931-432F-9A4A-DDCFAA010AB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65285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837459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981573"/>
            <a:ext cx="10222992" cy="2078335"/>
          </a:xfrm>
          <a:prstGeom prst="rect">
            <a:avLst/>
          </a:prstGeom>
          <a:blipFill dpi="0" rotWithShape="1">
            <a:blip r:embed="rId2">
              <a:alphaModFix amt="9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399A27-A253-D057-3F1A-956B87531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456" y="4162031"/>
            <a:ext cx="4543683" cy="17671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2600">
                <a:effectLst/>
              </a:rPr>
              <a:t>Кого більше арештують, вбивають, калічать, та хто залишається неушкодженим?</a:t>
            </a:r>
            <a:endParaRPr lang="en-US" sz="26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BF19E8-5667-F718-3EA8-A27C191E36BC}"/>
              </a:ext>
            </a:extLst>
          </p:cNvPr>
          <p:cNvSpPr txBox="1"/>
          <p:nvPr/>
        </p:nvSpPr>
        <p:spPr>
          <a:xfrm>
            <a:off x="6346458" y="4239004"/>
            <a:ext cx="4699221" cy="176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 err="1">
                <a:effectLst/>
              </a:rPr>
              <a:t>Ми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висували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гіпотезу</a:t>
            </a:r>
            <a:r>
              <a:rPr lang="en-US" dirty="0">
                <a:effectLst/>
              </a:rPr>
              <a:t>, </a:t>
            </a:r>
            <a:r>
              <a:rPr lang="en-US" dirty="0" err="1">
                <a:effectLst/>
              </a:rPr>
              <a:t>що</a:t>
            </a:r>
            <a:r>
              <a:rPr lang="en-US" dirty="0">
                <a:effectLst/>
              </a:rPr>
              <a:t> </a:t>
            </a:r>
            <a:r>
              <a:rPr lang="en-US" dirty="0" err="1"/>
              <a:t>діти</a:t>
            </a:r>
            <a:r>
              <a:rPr lang="uk-UA" dirty="0"/>
              <a:t> складають помітно меншу частку серед учасників інцидентів і не дивлячись на те що це твердження близьке до правди відсоток дітей серед поранених </a:t>
            </a:r>
            <a:r>
              <a:rPr lang="uk-UA"/>
              <a:t>та серед </a:t>
            </a:r>
            <a:r>
              <a:rPr lang="uk-UA" dirty="0"/>
              <a:t>вбитих значно перевищує очікувані результати</a:t>
            </a:r>
            <a:r>
              <a:rPr lang="en-US" dirty="0">
                <a:effectLst/>
              </a:rPr>
              <a:t>.</a:t>
            </a:r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128670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2EAE224-5DD4-C78D-03CB-41D44322D6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293" y="262925"/>
            <a:ext cx="3046450" cy="2910229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EA46F88-CC3D-A1A7-A1C4-A2E05C431A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5099" y="295073"/>
            <a:ext cx="2834040" cy="284593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EFA10250-FFC1-5C56-E50D-DCB40859F9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87369" y="360286"/>
            <a:ext cx="2740530" cy="2845935"/>
          </a:xfrm>
          <a:prstGeom prst="rect">
            <a:avLst/>
          </a:prstGeom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9053C9DF-2890-B59E-2813-FAE2BA9F38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61542" y="360286"/>
            <a:ext cx="2897383" cy="2845935"/>
          </a:xfrm>
          <a:prstGeom prst="rect">
            <a:avLst/>
          </a:prstGeom>
        </p:spPr>
      </p:pic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F663B813-94FA-8A14-2FC4-E1109209A254}"/>
              </a:ext>
            </a:extLst>
          </p:cNvPr>
          <p:cNvSpPr/>
          <p:nvPr/>
        </p:nvSpPr>
        <p:spPr>
          <a:xfrm>
            <a:off x="1295435" y="3446765"/>
            <a:ext cx="265471" cy="261196"/>
          </a:xfrm>
          <a:prstGeom prst="rect">
            <a:avLst/>
          </a:prstGeom>
          <a:solidFill>
            <a:srgbClr val="F9766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39" name="Прямоугольник 38">
            <a:extLst>
              <a:ext uri="{FF2B5EF4-FFF2-40B4-BE49-F238E27FC236}">
                <a16:creationId xmlns:a16="http://schemas.microsoft.com/office/drawing/2014/main" id="{828948D5-E7F5-BC85-3137-86BAB6C4C02F}"/>
              </a:ext>
            </a:extLst>
          </p:cNvPr>
          <p:cNvSpPr/>
          <p:nvPr/>
        </p:nvSpPr>
        <p:spPr>
          <a:xfrm>
            <a:off x="7637229" y="3446765"/>
            <a:ext cx="265471" cy="261196"/>
          </a:xfrm>
          <a:prstGeom prst="rect">
            <a:avLst/>
          </a:prstGeom>
          <a:solidFill>
            <a:srgbClr val="7F7F7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49" name="Прямоугольник 48">
            <a:extLst>
              <a:ext uri="{FF2B5EF4-FFF2-40B4-BE49-F238E27FC236}">
                <a16:creationId xmlns:a16="http://schemas.microsoft.com/office/drawing/2014/main" id="{F99A750D-3C6B-7DCC-292B-3FE2D0289C41}"/>
              </a:ext>
            </a:extLst>
          </p:cNvPr>
          <p:cNvSpPr/>
          <p:nvPr/>
        </p:nvSpPr>
        <p:spPr>
          <a:xfrm>
            <a:off x="5832954" y="3446765"/>
            <a:ext cx="265471" cy="261196"/>
          </a:xfrm>
          <a:prstGeom prst="rect">
            <a:avLst/>
          </a:prstGeom>
          <a:solidFill>
            <a:srgbClr val="12A73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195C13A6-7BBE-132C-19EC-D640E4FCA61B}"/>
              </a:ext>
            </a:extLst>
          </p:cNvPr>
          <p:cNvSpPr/>
          <p:nvPr/>
        </p:nvSpPr>
        <p:spPr>
          <a:xfrm>
            <a:off x="3483694" y="3446765"/>
            <a:ext cx="265471" cy="261196"/>
          </a:xfrm>
          <a:prstGeom prst="rect">
            <a:avLst/>
          </a:prstGeom>
          <a:solidFill>
            <a:srgbClr val="619D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73D585B-12D6-753D-AEEB-92F9B1279990}"/>
              </a:ext>
            </a:extLst>
          </p:cNvPr>
          <p:cNvSpPr txBox="1"/>
          <p:nvPr/>
        </p:nvSpPr>
        <p:spPr>
          <a:xfrm>
            <a:off x="1657518" y="3369187"/>
            <a:ext cx="1719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/>
              <a:t>Дорослі 18+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301F727-C727-414D-BB17-680DD1F10297}"/>
              </a:ext>
            </a:extLst>
          </p:cNvPr>
          <p:cNvSpPr txBox="1"/>
          <p:nvPr/>
        </p:nvSpPr>
        <p:spPr>
          <a:xfrm>
            <a:off x="3815764" y="3369187"/>
            <a:ext cx="1868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/>
              <a:t>Підлітки 12-17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F265212-CB3D-7F3D-E401-BBD6D8E08ECF}"/>
              </a:ext>
            </a:extLst>
          </p:cNvPr>
          <p:cNvSpPr txBox="1"/>
          <p:nvPr/>
        </p:nvSpPr>
        <p:spPr>
          <a:xfrm>
            <a:off x="8099395" y="3369187"/>
            <a:ext cx="1193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/>
              <a:t>Невідомо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7B2529B-A612-E6AC-8E4E-A873488378E8}"/>
              </a:ext>
            </a:extLst>
          </p:cNvPr>
          <p:cNvSpPr txBox="1"/>
          <p:nvPr/>
        </p:nvSpPr>
        <p:spPr>
          <a:xfrm>
            <a:off x="6247186" y="3369187"/>
            <a:ext cx="1193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/>
              <a:t>Діти 0-11</a:t>
            </a:r>
          </a:p>
        </p:txBody>
      </p:sp>
      <p:sp>
        <p:nvSpPr>
          <p:cNvPr id="56" name="Овал 55">
            <a:extLst>
              <a:ext uri="{FF2B5EF4-FFF2-40B4-BE49-F238E27FC236}">
                <a16:creationId xmlns:a16="http://schemas.microsoft.com/office/drawing/2014/main" id="{E742BE7A-344D-6427-EFEB-C4BA05429D6A}"/>
              </a:ext>
            </a:extLst>
          </p:cNvPr>
          <p:cNvSpPr/>
          <p:nvPr/>
        </p:nvSpPr>
        <p:spPr>
          <a:xfrm>
            <a:off x="134293" y="173810"/>
            <a:ext cx="563798" cy="45545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57" name="Овал 56">
            <a:extLst>
              <a:ext uri="{FF2B5EF4-FFF2-40B4-BE49-F238E27FC236}">
                <a16:creationId xmlns:a16="http://schemas.microsoft.com/office/drawing/2014/main" id="{8BF29A3D-7004-67B7-C9B7-0FD6B2E29500}"/>
              </a:ext>
            </a:extLst>
          </p:cNvPr>
          <p:cNvSpPr/>
          <p:nvPr/>
        </p:nvSpPr>
        <p:spPr>
          <a:xfrm>
            <a:off x="2948286" y="173809"/>
            <a:ext cx="733499" cy="45545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59" name="Овал 58">
            <a:extLst>
              <a:ext uri="{FF2B5EF4-FFF2-40B4-BE49-F238E27FC236}">
                <a16:creationId xmlns:a16="http://schemas.microsoft.com/office/drawing/2014/main" id="{2EBA0698-9335-86B1-CC3E-471F1FA0FE85}"/>
              </a:ext>
            </a:extLst>
          </p:cNvPr>
          <p:cNvSpPr/>
          <p:nvPr/>
        </p:nvSpPr>
        <p:spPr>
          <a:xfrm>
            <a:off x="5980042" y="227280"/>
            <a:ext cx="733499" cy="45545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0" name="Овал 59">
            <a:extLst>
              <a:ext uri="{FF2B5EF4-FFF2-40B4-BE49-F238E27FC236}">
                <a16:creationId xmlns:a16="http://schemas.microsoft.com/office/drawing/2014/main" id="{3828023B-DCE5-4BCB-A789-0989C05632A5}"/>
              </a:ext>
            </a:extLst>
          </p:cNvPr>
          <p:cNvSpPr/>
          <p:nvPr/>
        </p:nvSpPr>
        <p:spPr>
          <a:xfrm>
            <a:off x="8886129" y="227279"/>
            <a:ext cx="589152" cy="45545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cxnSp>
        <p:nvCxnSpPr>
          <p:cNvPr id="63" name="Прямая соединительная линия 62">
            <a:extLst>
              <a:ext uri="{FF2B5EF4-FFF2-40B4-BE49-F238E27FC236}">
                <a16:creationId xmlns:a16="http://schemas.microsoft.com/office/drawing/2014/main" id="{94839D75-EF92-AD6E-A287-4DF18142E8FD}"/>
              </a:ext>
            </a:extLst>
          </p:cNvPr>
          <p:cNvCxnSpPr>
            <a:cxnSpLocks/>
          </p:cNvCxnSpPr>
          <p:nvPr/>
        </p:nvCxnSpPr>
        <p:spPr>
          <a:xfrm>
            <a:off x="3106994" y="629264"/>
            <a:ext cx="0" cy="2438401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4" name="Прямая соединительная линия 63">
            <a:extLst>
              <a:ext uri="{FF2B5EF4-FFF2-40B4-BE49-F238E27FC236}">
                <a16:creationId xmlns:a16="http://schemas.microsoft.com/office/drawing/2014/main" id="{58B1CF0A-C5F2-6776-7410-315E9DE30B5B}"/>
              </a:ext>
            </a:extLst>
          </p:cNvPr>
          <p:cNvCxnSpPr>
            <a:cxnSpLocks/>
          </p:cNvCxnSpPr>
          <p:nvPr/>
        </p:nvCxnSpPr>
        <p:spPr>
          <a:xfrm>
            <a:off x="6061588" y="630620"/>
            <a:ext cx="0" cy="2510388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6" name="Прямая соединительная линия 65">
            <a:extLst>
              <a:ext uri="{FF2B5EF4-FFF2-40B4-BE49-F238E27FC236}">
                <a16:creationId xmlns:a16="http://schemas.microsoft.com/office/drawing/2014/main" id="{0BBCB7B5-47D0-0AFC-AE34-310D86B27771}"/>
              </a:ext>
            </a:extLst>
          </p:cNvPr>
          <p:cNvCxnSpPr>
            <a:cxnSpLocks/>
          </p:cNvCxnSpPr>
          <p:nvPr/>
        </p:nvCxnSpPr>
        <p:spPr>
          <a:xfrm>
            <a:off x="9156125" y="694477"/>
            <a:ext cx="24580" cy="2446531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3215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E2638B46-2EEC-306E-377D-23F6C19B43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503" y="407534"/>
            <a:ext cx="12126497" cy="631828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494627-7473-70B6-D31C-D8245767D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8880" y="5581774"/>
            <a:ext cx="6913945" cy="744400"/>
          </a:xfrm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/>
          <a:lstStyle/>
          <a:p>
            <a:r>
              <a:rPr lang="uk-UA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Кількість інцидентів у штатах по віковим групам</a:t>
            </a:r>
            <a:r>
              <a:rPr lang="uk-UA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4598846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049A7D3-684C-4C59-A4B6-7B308A6AD34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B1087B-C592-40E7-B532-60B453A2FE6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4AE7447-E8F8-4A0F-9E3D-94842BFF886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5981F80-69EE-4E2B-82A8-47FDFD7720A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6CE0473-0B07-47EE-A016-EBD87F2C8C9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DD0D1E4-DFCA-4DF0-9D37-571A5F529F0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0680B5D0-24EC-465A-A0E6-C4DF951E004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88952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0BF1B50-A83E-4ED6-A2AA-C943C1F89F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928117"/>
            <a:ext cx="10351008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F31E8B2-210B-4B90-83BB-3B180732EF3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85470" y="1110053"/>
            <a:ext cx="3386371" cy="4580301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1E7D55-8863-D145-BAD4-1913500EE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0102" y="1432223"/>
            <a:ext cx="2818417" cy="33579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2900">
                <a:blipFill dpi="0" rotWithShape="1">
                  <a:blip r:embed="rId4"/>
                  <a:srcRect/>
                  <a:tile tx="6350" ty="-127000" sx="65000" sy="64000" flip="none" algn="tl"/>
                </a:blipFill>
                <a:effectLst/>
              </a:rPr>
              <a:t>Гістограмма кількості поранених до їх віку</a:t>
            </a:r>
            <a:br>
              <a:rPr lang="en-US" sz="2900">
                <a:blipFill dpi="0" rotWithShape="1">
                  <a:blip r:embed="rId4"/>
                  <a:srcRect/>
                  <a:tile tx="6350" ty="-127000" sx="65000" sy="64000" flip="none" algn="tl"/>
                </a:blipFill>
                <a:effectLst/>
              </a:rPr>
            </a:br>
            <a:endParaRPr lang="en-US" sz="2900">
              <a:blipFill dpi="0" rotWithShape="1">
                <a:blip r:embed="rId4"/>
                <a:srcRect/>
                <a:tile tx="6350" ty="-127000" sx="65000" sy="64000" flip="none" algn="tl"/>
              </a:blip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B387409-2B98-40F8-A65F-EF7CF989512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5780565"/>
            <a:ext cx="10351008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9E5F284-A588-4AE7-A36D-1C93E4FD024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6920" y="5257800"/>
            <a:ext cx="1080904" cy="1080902"/>
            <a:chOff x="9685338" y="4460675"/>
            <a:chExt cx="1080904" cy="1080902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45D7D540-5CF2-4FC1-BE53-277CC22C096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16C9AA0-DC0C-49A1-ACDF-10BD6D73997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73DB918-890B-7476-36BC-454472949A94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73"/>
          <a:stretch/>
        </p:blipFill>
        <p:spPr bwMode="auto">
          <a:xfrm>
            <a:off x="1048173" y="1517839"/>
            <a:ext cx="6709281" cy="417251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259404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1692CA-BDF2-9EC4-3E32-DD296AA46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626" y="4511898"/>
            <a:ext cx="5843796" cy="1609344"/>
          </a:xfrm>
        </p:spPr>
        <p:txBody>
          <a:bodyPr anchor="ctr">
            <a:normAutofit fontScale="90000"/>
          </a:bodyPr>
          <a:lstStyle/>
          <a:p>
            <a:pPr algn="r"/>
            <a:r>
              <a:rPr lang="uk-UA" sz="3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Який місяць найбільш «кривавий»?</a:t>
            </a:r>
            <a:endParaRPr lang="uk-UA" sz="3800" dirty="0"/>
          </a:p>
        </p:txBody>
      </p:sp>
      <p:pic>
        <p:nvPicPr>
          <p:cNvPr id="4" name="Рисунок 3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DC9334C7-E4D5-E286-88F2-C1E196A291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37419" y="157316"/>
            <a:ext cx="11071123" cy="4273899"/>
          </a:xfrm>
          <a:prstGeom prst="rect">
            <a:avLst/>
          </a:prstGeom>
          <a:noFill/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39E236AD-06CB-8211-857B-35C4319920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9765" y="4708800"/>
            <a:ext cx="3703321" cy="160934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uk-UA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Ми</a:t>
            </a:r>
            <a:r>
              <a:rPr lang="en-US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uk-UA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висували гіпотезу, що скоріш за все осінь буде найбільш зайнята пора року для поліції, через кількість інцидентів.</a:t>
            </a:r>
            <a:endParaRPr lang="uk-UA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uk-UA" sz="14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AC6F186-990E-4A9E-9C75-88580953E2D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6800" y="4431215"/>
            <a:ext cx="10058400" cy="80683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4DD541BB-C27C-52C4-2AA5-D0DC07EA4445}"/>
              </a:ext>
            </a:extLst>
          </p:cNvPr>
          <p:cNvCxnSpPr/>
          <p:nvPr/>
        </p:nvCxnSpPr>
        <p:spPr>
          <a:xfrm>
            <a:off x="7521677" y="4665475"/>
            <a:ext cx="0" cy="16959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9173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7F553E-F6EB-0EE6-CA3D-D1D78D472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228" y="3752849"/>
            <a:ext cx="3737500" cy="2452687"/>
          </a:xfrm>
        </p:spPr>
        <p:txBody>
          <a:bodyPr anchor="ctr">
            <a:normAutofit/>
          </a:bodyPr>
          <a:lstStyle/>
          <a:p>
            <a:r>
              <a:rPr lang="uk-UA" sz="3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Мотивація проведення дослідження:</a:t>
            </a:r>
            <a:endParaRPr lang="uk-UA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74FA839-5A68-EAA2-EEB4-9DCCD447D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5574" y="4047818"/>
            <a:ext cx="7485413" cy="2452687"/>
          </a:xfrm>
        </p:spPr>
        <p:txBody>
          <a:bodyPr anchor="ctr">
            <a:norm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uk-UA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Майбутня можливість дослідити випадки стрілянини в Україні, для їх запобігання. </a:t>
            </a:r>
            <a:endParaRPr lang="uk-UA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uk-UA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Огляд можливих наслідків та оцінка ризиків легалізації різних типів зброї.</a:t>
            </a:r>
            <a:endParaRPr lang="uk-UA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uk-UA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Дослідження найбільш безпечного та небезпечного штату для можливого майбутнього проживання в Америці.</a:t>
            </a:r>
            <a:endParaRPr lang="uk-UA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uk-UA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Гарна </a:t>
            </a:r>
            <a:r>
              <a:rPr lang="uk-UA" sz="20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оціночка</a:t>
            </a:r>
            <a:r>
              <a:rPr lang="uk-UA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uk-UA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uk-UA" sz="1800" dirty="0"/>
          </a:p>
        </p:txBody>
      </p:sp>
      <p:pic>
        <p:nvPicPr>
          <p:cNvPr id="2050" name="Picture 2" descr="Why You Shouldn't Worry about Motivation - Oxbridge Academy Blog">
            <a:extLst>
              <a:ext uri="{FF2B5EF4-FFF2-40B4-BE49-F238E27FC236}">
                <a16:creationId xmlns:a16="http://schemas.microsoft.com/office/drawing/2014/main" id="{3B5C0B65-A8B1-CF2E-4C95-497AB3A160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39" b="33474"/>
          <a:stretch/>
        </p:blipFill>
        <p:spPr bwMode="auto"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23883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54ED2368-9D69-C768-4C15-7F5A97E54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542" y="239055"/>
            <a:ext cx="4716533" cy="290517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Рисунок 5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057F482F-51F6-F4F5-00A8-43474B229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43" y="3563269"/>
            <a:ext cx="4716533" cy="320618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D37E70BB-B3B0-BC42-FDC1-06D083B1B9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2247" y="239055"/>
            <a:ext cx="4716534" cy="2760560"/>
          </a:xfrm>
          <a:prstGeom prst="rect">
            <a:avLst/>
          </a:prstGeom>
        </p:spPr>
      </p:pic>
      <p:pic>
        <p:nvPicPr>
          <p:cNvPr id="7" name="Рисунок 6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8AAB1D11-1ECB-6997-06A8-566B30314D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2247" y="3625207"/>
            <a:ext cx="4716534" cy="314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0196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86" name="Rectangle 7185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Все времена года - фото и картинки: 66 штук">
            <a:extLst>
              <a:ext uri="{FF2B5EF4-FFF2-40B4-BE49-F238E27FC236}">
                <a16:creationId xmlns:a16="http://schemas.microsoft.com/office/drawing/2014/main" id="{F33DCE7F-4D2B-E23C-3746-1645371437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4"/>
          <a:stretch/>
        </p:blipFill>
        <p:spPr bwMode="auto">
          <a:xfrm>
            <a:off x="20" y="10"/>
            <a:ext cx="12191980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88" name="Rectangle 7187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837459"/>
            <a:ext cx="10222992" cy="80683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90" name="Rectangle 7189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981573"/>
            <a:ext cx="10222992" cy="2078335"/>
          </a:xfrm>
          <a:prstGeom prst="rect">
            <a:avLst/>
          </a:prstGeom>
          <a:blipFill dpi="0" rotWithShape="1">
            <a:blip r:embed="rId3">
              <a:alphaModFix amt="9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91C4EAE-064C-C7F0-7757-5DF2876FF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0603" y="4183080"/>
            <a:ext cx="9530793" cy="1876828"/>
          </a:xfrm>
        </p:spPr>
        <p:txBody>
          <a:bodyPr anchor="ctr">
            <a:normAutofit/>
          </a:bodyPr>
          <a:lstStyle/>
          <a:p>
            <a:pPr marL="0" marR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uk-UA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Максимальна кількість </a:t>
            </a:r>
            <a:r>
              <a:rPr lang="uk-UA" sz="16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інцидентів</a:t>
            </a:r>
            <a:r>
              <a:rPr lang="uk-UA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відбувалася саме у 2016 році у період з 7го по 8й місяць і кількість випадків прирівнюється до 3000 інцидентів у місяць. Також ми бачимо, що кожного року кількість </a:t>
            </a:r>
            <a:r>
              <a:rPr lang="uk-UA" sz="16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перестрілок </a:t>
            </a:r>
            <a:r>
              <a:rPr lang="uk-UA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зменшується у лютому, та поступово збільшується поки не дійде по свого апогею у липні, після цього кількість випадків, частіше всього зменшується.</a:t>
            </a:r>
            <a:endParaRPr lang="uk-UA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uk-UA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Тож наша теорія, що осінь найбільш кривава пора року, виявилась хибною, а насправді </a:t>
            </a:r>
            <a:r>
              <a:rPr lang="uk-UA" sz="1600" i="1" u="sng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найбільш кривавою порою є літо, </a:t>
            </a:r>
            <a:r>
              <a:rPr lang="uk-UA" sz="1600" i="1" u="sng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серед місяців – липень.</a:t>
            </a:r>
            <a:endParaRPr lang="uk-UA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uk-UA" sz="1100" dirty="0"/>
          </a:p>
        </p:txBody>
      </p:sp>
      <p:sp>
        <p:nvSpPr>
          <p:cNvPr id="7192" name="Rectangle 7191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128670"/>
            <a:ext cx="10222992" cy="80683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94" name="Oval 7193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5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7196" name="Oval 7195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16442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tint val="75000"/>
                <a:shade val="58000"/>
                <a:satMod val="120000"/>
              </a:schemeClr>
              <a:schemeClr val="bg1">
                <a:tint val="50000"/>
                <a:shade val="96000"/>
              </a:schemeClr>
            </a:duotone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049A7D3-684C-4C59-A4B6-7B308A6AD34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B1087B-C592-40E7-B532-60B453A2FE6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4AE7447-E8F8-4A0F-9E3D-94842BFF886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5981F80-69EE-4E2B-82A8-47FDFD7720A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6CE0473-0B07-47EE-A016-EBD87F2C8C9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5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DD0D1E4-DFCA-4DF0-9D37-571A5F529F0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A0E4E09-FC02-4ADC-951A-3FFA90B6FE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B369AE-46F1-82E5-27DA-DEA78942B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100" y="1360493"/>
            <a:ext cx="4972511" cy="310673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7200">
                <a:solidFill>
                  <a:schemeClr val="tx1"/>
                </a:solidFill>
              </a:rPr>
              <a:t>Висновки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14A1598B-1957-47CF-AAF4-F7A36DA0E7C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3"/>
            <a:ext cx="6095695" cy="6857997"/>
          </a:xfrm>
          <a:custGeom>
            <a:avLst/>
            <a:gdLst>
              <a:gd name="connsiteX0" fmla="*/ 3435036 w 6095695"/>
              <a:gd name="connsiteY0" fmla="*/ 0 h 6857997"/>
              <a:gd name="connsiteX1" fmla="*/ 4198562 w 6095695"/>
              <a:gd name="connsiteY1" fmla="*/ 0 h 6857997"/>
              <a:gd name="connsiteX2" fmla="*/ 4365987 w 6095695"/>
              <a:gd name="connsiteY2" fmla="*/ 128761 h 6857997"/>
              <a:gd name="connsiteX3" fmla="*/ 6095695 w 6095695"/>
              <a:gd name="connsiteY3" fmla="*/ 3718209 h 6857997"/>
              <a:gd name="connsiteX4" fmla="*/ 4860911 w 6095695"/>
              <a:gd name="connsiteY4" fmla="*/ 6845880 h 6857997"/>
              <a:gd name="connsiteX5" fmla="*/ 4849107 w 6095695"/>
              <a:gd name="connsiteY5" fmla="*/ 6857997 h 6857997"/>
              <a:gd name="connsiteX6" fmla="*/ 4253869 w 6095695"/>
              <a:gd name="connsiteY6" fmla="*/ 6857997 h 6857997"/>
              <a:gd name="connsiteX7" fmla="*/ 4409441 w 6095695"/>
              <a:gd name="connsiteY7" fmla="*/ 6719623 h 6857997"/>
              <a:gd name="connsiteX8" fmla="*/ 5679794 w 6095695"/>
              <a:gd name="connsiteY8" fmla="*/ 3718209 h 6857997"/>
              <a:gd name="connsiteX9" fmla="*/ 3591563 w 6095695"/>
              <a:gd name="connsiteY9" fmla="*/ 88079 h 6857997"/>
              <a:gd name="connsiteX10" fmla="*/ 0 w 6095695"/>
              <a:gd name="connsiteY10" fmla="*/ 0 h 6857997"/>
              <a:gd name="connsiteX11" fmla="*/ 3177466 w 6095695"/>
              <a:gd name="connsiteY11" fmla="*/ 0 h 6857997"/>
              <a:gd name="connsiteX12" fmla="*/ 3353291 w 6095695"/>
              <a:gd name="connsiteY12" fmla="*/ 88129 h 6857997"/>
              <a:gd name="connsiteX13" fmla="*/ 5560965 w 6095695"/>
              <a:gd name="connsiteY13" fmla="*/ 3718209 h 6857997"/>
              <a:gd name="connsiteX14" fmla="*/ 4325417 w 6095695"/>
              <a:gd name="connsiteY14" fmla="*/ 6637392 h 6857997"/>
              <a:gd name="connsiteX15" fmla="*/ 4077394 w 6095695"/>
              <a:gd name="connsiteY15" fmla="*/ 6857997 h 6857997"/>
              <a:gd name="connsiteX16" fmla="*/ 0 w 6095695"/>
              <a:gd name="connsiteY16" fmla="*/ 6857997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095695" h="6857997">
                <a:moveTo>
                  <a:pt x="3435036" y="0"/>
                </a:moveTo>
                <a:lnTo>
                  <a:pt x="4198562" y="0"/>
                </a:lnTo>
                <a:lnTo>
                  <a:pt x="4365987" y="128761"/>
                </a:lnTo>
                <a:cubicBezTo>
                  <a:pt x="5422363" y="981944"/>
                  <a:pt x="6095695" y="2273123"/>
                  <a:pt x="6095695" y="3718209"/>
                </a:cubicBezTo>
                <a:cubicBezTo>
                  <a:pt x="6095695" y="4922447"/>
                  <a:pt x="5628104" y="6019805"/>
                  <a:pt x="4860911" y="6845880"/>
                </a:cubicBezTo>
                <a:lnTo>
                  <a:pt x="4849107" y="6857997"/>
                </a:lnTo>
                <a:lnTo>
                  <a:pt x="4253869" y="6857997"/>
                </a:lnTo>
                <a:lnTo>
                  <a:pt x="4409441" y="6719623"/>
                </a:lnTo>
                <a:cubicBezTo>
                  <a:pt x="5194330" y="5951494"/>
                  <a:pt x="5679794" y="4890334"/>
                  <a:pt x="5679794" y="3718209"/>
                </a:cubicBezTo>
                <a:cubicBezTo>
                  <a:pt x="5679794" y="2179795"/>
                  <a:pt x="4843506" y="832535"/>
                  <a:pt x="3591563" y="88079"/>
                </a:cubicBezTo>
                <a:close/>
                <a:moveTo>
                  <a:pt x="0" y="0"/>
                </a:moveTo>
                <a:lnTo>
                  <a:pt x="3177466" y="0"/>
                </a:lnTo>
                <a:lnTo>
                  <a:pt x="3353291" y="88129"/>
                </a:lnTo>
                <a:cubicBezTo>
                  <a:pt x="4668281" y="787221"/>
                  <a:pt x="5560965" y="2150692"/>
                  <a:pt x="5560965" y="3718209"/>
                </a:cubicBezTo>
                <a:cubicBezTo>
                  <a:pt x="5560965" y="4858221"/>
                  <a:pt x="5088802" y="5890308"/>
                  <a:pt x="4325417" y="6637392"/>
                </a:cubicBezTo>
                <a:lnTo>
                  <a:pt x="4077394" y="6857997"/>
                </a:lnTo>
                <a:lnTo>
                  <a:pt x="0" y="685799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46EFC30-7A70-F1A0-1EFB-B2C13B1464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388" y="2312311"/>
            <a:ext cx="3972222" cy="2233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4076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99" name="Rectangle 8198">
            <a:extLst>
              <a:ext uri="{FF2B5EF4-FFF2-40B4-BE49-F238E27FC236}">
                <a16:creationId xmlns:a16="http://schemas.microsoft.com/office/drawing/2014/main" id="{5118BA95-03E7-41B7-B442-0AF8C0A7FF6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3B1E11-C871-3249-57D4-DF04273F8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739" y="256150"/>
            <a:ext cx="5188624" cy="1831344"/>
          </a:xfrm>
        </p:spPr>
        <p:txBody>
          <a:bodyPr>
            <a:normAutofit/>
          </a:bodyPr>
          <a:lstStyle/>
          <a:p>
            <a:r>
              <a:rPr lang="ru-RU" sz="4800" dirty="0" err="1"/>
              <a:t>Результати</a:t>
            </a:r>
            <a:r>
              <a:rPr lang="ru-RU" sz="4800" dirty="0"/>
              <a:t> </a:t>
            </a:r>
            <a:r>
              <a:rPr lang="ru-RU" sz="4800" dirty="0" err="1"/>
              <a:t>досл</a:t>
            </a:r>
            <a:r>
              <a:rPr lang="uk-UA" sz="4800" dirty="0" err="1"/>
              <a:t>іджень</a:t>
            </a:r>
            <a:endParaRPr lang="uk-UA" sz="48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D55A8E-7A61-3C74-BC48-F97433597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748" y="2343644"/>
            <a:ext cx="5475628" cy="3828555"/>
          </a:xfrm>
        </p:spPr>
        <p:txBody>
          <a:bodyPr>
            <a:norm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uk-UA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Невада – найбільш небезпечний штат за кількістю осіб</a:t>
            </a:r>
            <a:endParaRPr lang="uk-UA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0">
              <a:spcBef>
                <a:spcPts val="0"/>
              </a:spcBef>
              <a:spcAft>
                <a:spcPts val="0"/>
              </a:spcAft>
              <a:buNone/>
            </a:pPr>
            <a:endParaRPr lang="uk-UA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uk-UA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Іллінойс – найбільш небезпечний штат за кількістю інцидентів</a:t>
            </a:r>
            <a:endParaRPr lang="uk-UA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0">
              <a:spcBef>
                <a:spcPts val="0"/>
              </a:spcBef>
              <a:spcAft>
                <a:spcPts val="0"/>
              </a:spcAft>
              <a:buNone/>
            </a:pPr>
            <a:endParaRPr lang="uk-UA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uk-UA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Більшості випадків в центрі подій саме дорослі</a:t>
            </a:r>
            <a:endParaRPr lang="uk-UA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0">
              <a:spcBef>
                <a:spcPts val="0"/>
              </a:spcBef>
              <a:spcAft>
                <a:spcPts val="0"/>
              </a:spcAft>
              <a:buNone/>
            </a:pPr>
            <a:endParaRPr lang="uk-UA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uk-UA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 неушкоджених виділяється область невідомих</a:t>
            </a:r>
            <a:endParaRPr lang="uk-UA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indent="0">
              <a:spcBef>
                <a:spcPts val="0"/>
              </a:spcBef>
              <a:spcAft>
                <a:spcPts val="0"/>
              </a:spcAft>
              <a:buNone/>
            </a:pPr>
            <a:endParaRPr lang="uk-UA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Char char="-"/>
            </a:pPr>
            <a:r>
              <a:rPr lang="uk-UA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Діти стають жертвами при використанні зброї частіше ніж здається на перший погляд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Calibri" panose="020F0502020204030204" pitchFamily="34" charset="0"/>
              <a:buChar char="-"/>
            </a:pPr>
            <a:endParaRPr lang="uk-UA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uk-UA" sz="1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Кожного року кількість випадків стрільби зменшується у лютому, та поступово збільшується поки не дійде по свого апогею у липні, після цього кількість випадків, частіше всього зменшується.</a:t>
            </a:r>
            <a:endParaRPr lang="uk-UA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uk-UA" sz="1300" dirty="0"/>
          </a:p>
        </p:txBody>
      </p:sp>
      <p:sp>
        <p:nvSpPr>
          <p:cNvPr id="8201" name="Rectangle 8200">
            <a:extLst>
              <a:ext uri="{FF2B5EF4-FFF2-40B4-BE49-F238E27FC236}">
                <a16:creationId xmlns:a16="http://schemas.microsoft.com/office/drawing/2014/main" id="{AD9B3EAD-A2B3-42C4-927C-3455E3E69EE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32123" y="3388659"/>
            <a:ext cx="3657600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194" name="Picture 2" descr="Результати конкурсу, який відбувся 24 та 26 липня 2019 року у Головному  управлінні Держгеокадастру у Вінницькій області – Головне управління  Держгеокадастру у Вінницькій області">
            <a:extLst>
              <a:ext uri="{FF2B5EF4-FFF2-40B4-BE49-F238E27FC236}">
                <a16:creationId xmlns:a16="http://schemas.microsoft.com/office/drawing/2014/main" id="{2CDCE496-1FF6-E9D7-519E-CC4799563A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56" r="16044"/>
          <a:stretch/>
        </p:blipFill>
        <p:spPr bwMode="auto">
          <a:xfrm>
            <a:off x="7629144" y="1682496"/>
            <a:ext cx="3502152" cy="3502152"/>
          </a:xfrm>
          <a:custGeom>
            <a:avLst/>
            <a:gdLst/>
            <a:ahLst/>
            <a:cxnLst/>
            <a:rect l="l" t="t" r="r" b="b"/>
            <a:pathLst>
              <a:path w="3502152" h="3502152">
                <a:moveTo>
                  <a:pt x="1751076" y="196996"/>
                </a:moveTo>
                <a:cubicBezTo>
                  <a:pt x="2609371" y="196996"/>
                  <a:pt x="3305156" y="892781"/>
                  <a:pt x="3305156" y="1751076"/>
                </a:cubicBezTo>
                <a:cubicBezTo>
                  <a:pt x="3305156" y="2609371"/>
                  <a:pt x="2609371" y="3305156"/>
                  <a:pt x="1751076" y="3305156"/>
                </a:cubicBezTo>
                <a:cubicBezTo>
                  <a:pt x="892781" y="3305156"/>
                  <a:pt x="196996" y="2609371"/>
                  <a:pt x="196996" y="1751076"/>
                </a:cubicBezTo>
                <a:cubicBezTo>
                  <a:pt x="196996" y="892781"/>
                  <a:pt x="892781" y="196996"/>
                  <a:pt x="1751076" y="196996"/>
                </a:cubicBezTo>
                <a:close/>
                <a:moveTo>
                  <a:pt x="1751076" y="153219"/>
                </a:moveTo>
                <a:cubicBezTo>
                  <a:pt x="868604" y="153219"/>
                  <a:pt x="153219" y="868604"/>
                  <a:pt x="153219" y="1751076"/>
                </a:cubicBezTo>
                <a:cubicBezTo>
                  <a:pt x="153219" y="2633548"/>
                  <a:pt x="868604" y="3348933"/>
                  <a:pt x="1751076" y="3348933"/>
                </a:cubicBezTo>
                <a:cubicBezTo>
                  <a:pt x="2633548" y="3348933"/>
                  <a:pt x="3348933" y="2633548"/>
                  <a:pt x="3348933" y="1751076"/>
                </a:cubicBezTo>
                <a:cubicBezTo>
                  <a:pt x="3348933" y="868604"/>
                  <a:pt x="2633548" y="153219"/>
                  <a:pt x="1751076" y="153219"/>
                </a:cubicBezTo>
                <a:close/>
                <a:moveTo>
                  <a:pt x="1751076" y="0"/>
                </a:moveTo>
                <a:cubicBezTo>
                  <a:pt x="2718169" y="0"/>
                  <a:pt x="3502152" y="783984"/>
                  <a:pt x="3502152" y="1751076"/>
                </a:cubicBezTo>
                <a:cubicBezTo>
                  <a:pt x="3502152" y="2718169"/>
                  <a:pt x="2718169" y="3502152"/>
                  <a:pt x="1751076" y="3502152"/>
                </a:cubicBezTo>
                <a:cubicBezTo>
                  <a:pt x="783983" y="3502152"/>
                  <a:pt x="0" y="2718169"/>
                  <a:pt x="0" y="1751076"/>
                </a:cubicBezTo>
                <a:cubicBezTo>
                  <a:pt x="0" y="783984"/>
                  <a:pt x="783983" y="0"/>
                  <a:pt x="175107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03" name="Freeform: Shape 8202">
            <a:extLst>
              <a:ext uri="{FF2B5EF4-FFF2-40B4-BE49-F238E27FC236}">
                <a16:creationId xmlns:a16="http://schemas.microsoft.com/office/drawing/2014/main" id="{89F78725-8B4F-43D3-B767-EB7DB0C0201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0457" y="1682496"/>
            <a:ext cx="3502152" cy="3502152"/>
          </a:xfrm>
          <a:custGeom>
            <a:avLst/>
            <a:gdLst>
              <a:gd name="connsiteX0" fmla="*/ 3657600 w 7315200"/>
              <a:gd name="connsiteY0" fmla="*/ 411480 h 7315200"/>
              <a:gd name="connsiteX1" fmla="*/ 6903720 w 7315200"/>
              <a:gd name="connsiteY1" fmla="*/ 3657600 h 7315200"/>
              <a:gd name="connsiteX2" fmla="*/ 3657600 w 7315200"/>
              <a:gd name="connsiteY2" fmla="*/ 6903720 h 7315200"/>
              <a:gd name="connsiteX3" fmla="*/ 411480 w 7315200"/>
              <a:gd name="connsiteY3" fmla="*/ 3657600 h 7315200"/>
              <a:gd name="connsiteX4" fmla="*/ 3657600 w 7315200"/>
              <a:gd name="connsiteY4" fmla="*/ 411480 h 7315200"/>
              <a:gd name="connsiteX5" fmla="*/ 3657600 w 7315200"/>
              <a:gd name="connsiteY5" fmla="*/ 320040 h 7315200"/>
              <a:gd name="connsiteX6" fmla="*/ 320040 w 7315200"/>
              <a:gd name="connsiteY6" fmla="*/ 3657600 h 7315200"/>
              <a:gd name="connsiteX7" fmla="*/ 3657600 w 7315200"/>
              <a:gd name="connsiteY7" fmla="*/ 6995160 h 7315200"/>
              <a:gd name="connsiteX8" fmla="*/ 6995160 w 7315200"/>
              <a:gd name="connsiteY8" fmla="*/ 3657600 h 7315200"/>
              <a:gd name="connsiteX9" fmla="*/ 3657600 w 7315200"/>
              <a:gd name="connsiteY9" fmla="*/ 320040 h 7315200"/>
              <a:gd name="connsiteX10" fmla="*/ 3657600 w 7315200"/>
              <a:gd name="connsiteY10" fmla="*/ 0 h 7315200"/>
              <a:gd name="connsiteX11" fmla="*/ 7315200 w 7315200"/>
              <a:gd name="connsiteY11" fmla="*/ 3657600 h 7315200"/>
              <a:gd name="connsiteX12" fmla="*/ 3657600 w 7315200"/>
              <a:gd name="connsiteY12" fmla="*/ 7315200 h 7315200"/>
              <a:gd name="connsiteX13" fmla="*/ 0 w 7315200"/>
              <a:gd name="connsiteY13" fmla="*/ 3657600 h 7315200"/>
              <a:gd name="connsiteX14" fmla="*/ 3657600 w 7315200"/>
              <a:gd name="connsiteY14" fmla="*/ 0 h 73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15200" h="7315200">
                <a:moveTo>
                  <a:pt x="3657600" y="411480"/>
                </a:moveTo>
                <a:cubicBezTo>
                  <a:pt x="5450383" y="411480"/>
                  <a:pt x="6903720" y="1864817"/>
                  <a:pt x="6903720" y="3657600"/>
                </a:cubicBezTo>
                <a:cubicBezTo>
                  <a:pt x="6903720" y="5450383"/>
                  <a:pt x="5450383" y="6903720"/>
                  <a:pt x="3657600" y="6903720"/>
                </a:cubicBezTo>
                <a:cubicBezTo>
                  <a:pt x="1864817" y="6903720"/>
                  <a:pt x="411480" y="5450383"/>
                  <a:pt x="411480" y="3657600"/>
                </a:cubicBezTo>
                <a:cubicBezTo>
                  <a:pt x="411480" y="1864817"/>
                  <a:pt x="1864817" y="411480"/>
                  <a:pt x="3657600" y="411480"/>
                </a:cubicBezTo>
                <a:close/>
                <a:moveTo>
                  <a:pt x="3657600" y="320040"/>
                </a:moveTo>
                <a:cubicBezTo>
                  <a:pt x="1814317" y="320040"/>
                  <a:pt x="320040" y="1814317"/>
                  <a:pt x="320040" y="3657600"/>
                </a:cubicBezTo>
                <a:cubicBezTo>
                  <a:pt x="320040" y="5500883"/>
                  <a:pt x="1814317" y="6995160"/>
                  <a:pt x="3657600" y="6995160"/>
                </a:cubicBezTo>
                <a:cubicBezTo>
                  <a:pt x="5500883" y="6995160"/>
                  <a:pt x="6995160" y="5500883"/>
                  <a:pt x="6995160" y="3657600"/>
                </a:cubicBezTo>
                <a:cubicBezTo>
                  <a:pt x="6995160" y="1814317"/>
                  <a:pt x="5500883" y="320040"/>
                  <a:pt x="3657600" y="320040"/>
                </a:cubicBezTo>
                <a:close/>
                <a:moveTo>
                  <a:pt x="3657600" y="0"/>
                </a:moveTo>
                <a:cubicBezTo>
                  <a:pt x="5677637" y="0"/>
                  <a:pt x="7315200" y="1637563"/>
                  <a:pt x="7315200" y="3657600"/>
                </a:cubicBezTo>
                <a:cubicBezTo>
                  <a:pt x="7315200" y="5677637"/>
                  <a:pt x="5677637" y="7315200"/>
                  <a:pt x="3657600" y="7315200"/>
                </a:cubicBezTo>
                <a:cubicBezTo>
                  <a:pt x="1637563" y="7315200"/>
                  <a:pt x="0" y="5677637"/>
                  <a:pt x="0" y="3657600"/>
                </a:cubicBezTo>
                <a:cubicBezTo>
                  <a:pt x="0" y="1637563"/>
                  <a:pt x="1637563" y="0"/>
                  <a:pt x="3657600" y="0"/>
                </a:cubicBezTo>
                <a:close/>
              </a:path>
            </a:pathLst>
          </a:custGeom>
          <a:blipFill dpi="0" rotWithShape="1">
            <a:blip r:embed="rId5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grpSp>
        <p:nvGrpSpPr>
          <p:cNvPr id="8205" name="Group 8204">
            <a:extLst>
              <a:ext uri="{FF2B5EF4-FFF2-40B4-BE49-F238E27FC236}">
                <a16:creationId xmlns:a16="http://schemas.microsoft.com/office/drawing/2014/main" id="{C9B0630D-5E49-4BF7-8CF1-7DECD4B08B1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206" name="Oval 8205">
              <a:extLst>
                <a:ext uri="{FF2B5EF4-FFF2-40B4-BE49-F238E27FC236}">
                  <a16:creationId xmlns:a16="http://schemas.microsoft.com/office/drawing/2014/main" id="{A7E3DF29-A3BC-402A-A498-16B2DF18131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6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8207" name="Oval 8206">
              <a:extLst>
                <a:ext uri="{FF2B5EF4-FFF2-40B4-BE49-F238E27FC236}">
                  <a16:creationId xmlns:a16="http://schemas.microsoft.com/office/drawing/2014/main" id="{1B14D33E-BADF-4271-ACE1-06D8199FF57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</p:spTree>
    <p:extLst>
      <p:ext uri="{BB962C8B-B14F-4D97-AF65-F5344CB8AC3E}">
        <p14:creationId xmlns:p14="http://schemas.microsoft.com/office/powerpoint/2010/main" val="30377014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tint val="75000"/>
                <a:shade val="58000"/>
                <a:satMod val="120000"/>
              </a:schemeClr>
              <a:schemeClr val="bg1">
                <a:tint val="50000"/>
                <a:shade val="96000"/>
              </a:schemeClr>
            </a:duotone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1" name="Rectangle 9222">
            <a:extLst>
              <a:ext uri="{FF2B5EF4-FFF2-40B4-BE49-F238E27FC236}">
                <a16:creationId xmlns:a16="http://schemas.microsoft.com/office/drawing/2014/main" id="{2550AE69-AC86-4188-83E5-A856C4F1DCF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42" name="Rectangle 9224">
            <a:extLst>
              <a:ext uri="{FF2B5EF4-FFF2-40B4-BE49-F238E27FC236}">
                <a16:creationId xmlns:a16="http://schemas.microsoft.com/office/drawing/2014/main" id="{EC4CA156-2C9D-4F0C-B229-88D8B5E17BC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43" name="Rectangle 9226">
            <a:extLst>
              <a:ext uri="{FF2B5EF4-FFF2-40B4-BE49-F238E27FC236}">
                <a16:creationId xmlns:a16="http://schemas.microsoft.com/office/drawing/2014/main" id="{D7361ED3-EBE5-4EFC-8DA3-D0CE4BF2F4B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9244" name="Group 9228">
            <a:extLst>
              <a:ext uri="{FF2B5EF4-FFF2-40B4-BE49-F238E27FC236}">
                <a16:creationId xmlns:a16="http://schemas.microsoft.com/office/drawing/2014/main" id="{85105087-7F16-4C94-837C-C4544511666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9230" name="Oval 9229">
              <a:extLst>
                <a:ext uri="{FF2B5EF4-FFF2-40B4-BE49-F238E27FC236}">
                  <a16:creationId xmlns:a16="http://schemas.microsoft.com/office/drawing/2014/main" id="{4F2F3467-E50F-4A91-B27D-E324936A66D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5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231" name="Oval 9230">
              <a:extLst>
                <a:ext uri="{FF2B5EF4-FFF2-40B4-BE49-F238E27FC236}">
                  <a16:creationId xmlns:a16="http://schemas.microsoft.com/office/drawing/2014/main" id="{D678BE03-AC84-4940-A7FD-5B143FE2D65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 useBgFill="1">
        <p:nvSpPr>
          <p:cNvPr id="9245" name="Rectangle 9232">
            <a:extLst>
              <a:ext uri="{FF2B5EF4-FFF2-40B4-BE49-F238E27FC236}">
                <a16:creationId xmlns:a16="http://schemas.microsoft.com/office/drawing/2014/main" id="{0E2D3DCD-4716-40AA-90C0-6F2F9F116CF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246" name="Rectangle 9234">
            <a:extLst>
              <a:ext uri="{FF2B5EF4-FFF2-40B4-BE49-F238E27FC236}">
                <a16:creationId xmlns:a16="http://schemas.microsoft.com/office/drawing/2014/main" id="{037BACED-9574-4AAE-9D04-5100308350B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4225845"/>
            <a:ext cx="12192000" cy="2610465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B0E202-B23A-913E-C6ED-0E9EA17E3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59" y="4355692"/>
            <a:ext cx="10509069" cy="147222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6600">
                <a:solidFill>
                  <a:schemeClr val="tx1"/>
                </a:solidFill>
              </a:rPr>
              <a:t>Дякуюмо за увагу.</a:t>
            </a:r>
          </a:p>
        </p:txBody>
      </p:sp>
      <p:pic>
        <p:nvPicPr>
          <p:cNvPr id="9218" name="Picture 2" descr="Конец | Пикабу">
            <a:extLst>
              <a:ext uri="{FF2B5EF4-FFF2-40B4-BE49-F238E27FC236}">
                <a16:creationId xmlns:a16="http://schemas.microsoft.com/office/drawing/2014/main" id="{B1A1BC2F-1F92-B5F9-C762-DA41CD29EA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4" b="16121"/>
          <a:stretch/>
        </p:blipFill>
        <p:spPr bwMode="auto">
          <a:xfrm>
            <a:off x="20" y="10"/>
            <a:ext cx="12191980" cy="4243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6098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E1F524-AB24-84F2-2995-C763BA557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723" y="668594"/>
            <a:ext cx="5257800" cy="1258529"/>
          </a:xfrm>
        </p:spPr>
        <p:txBody>
          <a:bodyPr>
            <a:normAutofit fontScale="90000"/>
          </a:bodyPr>
          <a:lstStyle/>
          <a:p>
            <a:r>
              <a:rPr lang="uk-UA" dirty="0"/>
              <a:t>Дослідницькі питання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5807C9-FC84-661C-06D8-DEB35EB290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366" y="2194102"/>
            <a:ext cx="4313316" cy="3908586"/>
          </a:xfrm>
        </p:spPr>
        <p:txBody>
          <a:bodyPr>
            <a:norm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uk-UA" sz="2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Найнебезпечніший штат</a:t>
            </a:r>
            <a:r>
              <a:rPr lang="en-GB" sz="26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  <a:endParaRPr lang="uk-UA" sz="2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uk-UA" sz="2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Кого більше арештовують, вбивають, калічать, та хто залишається неушкодженим</a:t>
            </a:r>
            <a:r>
              <a:rPr lang="en-GB" sz="2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  <a:endParaRPr lang="uk-UA" sz="2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800"/>
              </a:spcAft>
              <a:buFont typeface="+mj-lt"/>
              <a:buAutoNum type="arabicParenR"/>
            </a:pPr>
            <a:r>
              <a:rPr lang="uk-UA" sz="2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Який місяць найбільш зайнятий для правоохоронних органів</a:t>
            </a:r>
            <a:r>
              <a:rPr lang="en-GB" sz="26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  <a:endParaRPr lang="uk-UA" sz="2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uk-UA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24062C-476E-11C4-249F-A393AD2D8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5521" y="1833562"/>
            <a:ext cx="5638800" cy="3190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974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в помещении&#10;&#10;Автоматически созданное описание">
            <a:extLst>
              <a:ext uri="{FF2B5EF4-FFF2-40B4-BE49-F238E27FC236}">
                <a16:creationId xmlns:a16="http://schemas.microsoft.com/office/drawing/2014/main" id="{AB70AA15-E447-BB80-C86D-683BE65770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223" y="1688630"/>
            <a:ext cx="5204216" cy="390316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FC88A6-FB51-174F-7B17-47FDF6E54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131" y="293319"/>
            <a:ext cx="6765238" cy="1399479"/>
          </a:xfrm>
        </p:spPr>
        <p:txBody>
          <a:bodyPr anchor="t">
            <a:normAutofit fontScale="90000"/>
          </a:bodyPr>
          <a:lstStyle/>
          <a:p>
            <a:r>
              <a:rPr lang="uk-UA" sz="6000" dirty="0">
                <a:solidFill>
                  <a:schemeClr val="accent1">
                    <a:lumMod val="75000"/>
                  </a:schemeClr>
                </a:solidFill>
              </a:rPr>
              <a:t>Висунуті гіпотези</a:t>
            </a:r>
          </a:p>
        </p:txBody>
      </p:sp>
      <p:graphicFrame>
        <p:nvGraphicFramePr>
          <p:cNvPr id="27" name="Объект 2">
            <a:extLst>
              <a:ext uri="{FF2B5EF4-FFF2-40B4-BE49-F238E27FC236}">
                <a16:creationId xmlns:a16="http://schemas.microsoft.com/office/drawing/2014/main" id="{4D5D6500-3BC3-618C-A50F-D18CC588AE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8761917"/>
              </p:ext>
            </p:extLst>
          </p:nvPr>
        </p:nvGraphicFramePr>
        <p:xfrm>
          <a:off x="6536211" y="1179872"/>
          <a:ext cx="4627657" cy="49206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13639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2550AE69-AC86-4188-83E5-A856C4F1DCF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81" name="Rectangle 3080">
            <a:extLst>
              <a:ext uri="{FF2B5EF4-FFF2-40B4-BE49-F238E27FC236}">
                <a16:creationId xmlns:a16="http://schemas.microsoft.com/office/drawing/2014/main" id="{EC4CA156-2C9D-4F0C-B229-88D8B5E17BC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83" name="Rectangle 3082">
            <a:extLst>
              <a:ext uri="{FF2B5EF4-FFF2-40B4-BE49-F238E27FC236}">
                <a16:creationId xmlns:a16="http://schemas.microsoft.com/office/drawing/2014/main" id="{D7361ED3-EBE5-4EFC-8DA3-D0CE4BF2F4B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085" name="Group 3084">
            <a:extLst>
              <a:ext uri="{FF2B5EF4-FFF2-40B4-BE49-F238E27FC236}">
                <a16:creationId xmlns:a16="http://schemas.microsoft.com/office/drawing/2014/main" id="{85105087-7F16-4C94-837C-C4544511666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3086" name="Oval 3085">
              <a:extLst>
                <a:ext uri="{FF2B5EF4-FFF2-40B4-BE49-F238E27FC236}">
                  <a16:creationId xmlns:a16="http://schemas.microsoft.com/office/drawing/2014/main" id="{4F2F3467-E50F-4A91-B27D-E324936A66D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3087" name="Oval 3086">
              <a:extLst>
                <a:ext uri="{FF2B5EF4-FFF2-40B4-BE49-F238E27FC236}">
                  <a16:creationId xmlns:a16="http://schemas.microsoft.com/office/drawing/2014/main" id="{D678BE03-AC84-4940-A7FD-5B143FE2D65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0E2D3DCD-4716-40AA-90C0-6F2F9F116CF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7620" y="-1"/>
            <a:ext cx="1220724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074" name="Picture 2" descr="How much is a dataset worth? - Bennett Institute for Public Policy">
            <a:extLst>
              <a:ext uri="{FF2B5EF4-FFF2-40B4-BE49-F238E27FC236}">
                <a16:creationId xmlns:a16="http://schemas.microsoft.com/office/drawing/2014/main" id="{3E868B18-1B89-F081-895B-17285745F4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19878" b="6279"/>
          <a:stretch/>
        </p:blipFill>
        <p:spPr bwMode="auto">
          <a:xfrm>
            <a:off x="20" y="10"/>
            <a:ext cx="12191980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91" name="Rectangle 3090">
            <a:extLst>
              <a:ext uri="{FF2B5EF4-FFF2-40B4-BE49-F238E27FC236}">
                <a16:creationId xmlns:a16="http://schemas.microsoft.com/office/drawing/2014/main" id="{037BACED-9574-4AAE-9D04-5100308350B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57366"/>
            <a:ext cx="12192000" cy="2610465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6700E4-B864-4D0F-51DD-FDCB7A6DA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4355692"/>
            <a:ext cx="9085940" cy="147222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7400" b="1">
                <a:blipFill dpi="0" rotWithShape="1">
                  <a:blip r:embed="rId4"/>
                  <a:srcRect/>
                  <a:tile tx="6350" ty="-127000" sx="65000" sy="64000" flip="none" algn="tl"/>
                </a:blipFill>
                <a:effectLst/>
              </a:rPr>
              <a:t>Про дата сет</a:t>
            </a:r>
            <a:endParaRPr lang="en-US" sz="7400">
              <a:blipFill dpi="0" rotWithShape="1">
                <a:blip r:embed="rId4"/>
                <a:srcRect/>
                <a:tile tx="6350" ty="-127000" sx="65000" sy="64000" flip="none" algn="tl"/>
              </a:blipFill>
            </a:endParaRPr>
          </a:p>
        </p:txBody>
      </p:sp>
      <p:grpSp>
        <p:nvGrpSpPr>
          <p:cNvPr id="3093" name="Group 3092">
            <a:extLst>
              <a:ext uri="{FF2B5EF4-FFF2-40B4-BE49-F238E27FC236}">
                <a16:creationId xmlns:a16="http://schemas.microsoft.com/office/drawing/2014/main" id="{FA08BC01-A289-44B6-9133-2814052F97D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45590" y="5111496"/>
            <a:ext cx="1080904" cy="1080902"/>
            <a:chOff x="9685338" y="4460675"/>
            <a:chExt cx="1080904" cy="1080902"/>
          </a:xfrm>
        </p:grpSpPr>
        <p:sp>
          <p:nvSpPr>
            <p:cNvPr id="3094" name="Oval 3093">
              <a:extLst>
                <a:ext uri="{FF2B5EF4-FFF2-40B4-BE49-F238E27FC236}">
                  <a16:creationId xmlns:a16="http://schemas.microsoft.com/office/drawing/2014/main" id="{A9CD65F9-B9FF-4981-AB43-F25748584E6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3095" name="Oval 3094">
              <a:extLst>
                <a:ext uri="{FF2B5EF4-FFF2-40B4-BE49-F238E27FC236}">
                  <a16:creationId xmlns:a16="http://schemas.microsoft.com/office/drawing/2014/main" id="{782EC907-6C80-4890-9ECB-3019DBC4DF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9803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12" name="Rectangle 4102">
            <a:extLst>
              <a:ext uri="{FF2B5EF4-FFF2-40B4-BE49-F238E27FC236}">
                <a16:creationId xmlns:a16="http://schemas.microsoft.com/office/drawing/2014/main" id="{D8AFD15B-CF29-4306-884F-47675092F91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US: 2 wounded, 1 has medical problem in Memphis mall shooting - The Week">
            <a:extLst>
              <a:ext uri="{FF2B5EF4-FFF2-40B4-BE49-F238E27FC236}">
                <a16:creationId xmlns:a16="http://schemas.microsoft.com/office/drawing/2014/main" id="{6D2CDFF4-D628-9AFE-77C8-224616094D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55" r="30165" b="-1"/>
          <a:stretch/>
        </p:blipFill>
        <p:spPr bwMode="auto">
          <a:xfrm>
            <a:off x="-9866" y="401980"/>
            <a:ext cx="6115733" cy="6456021"/>
          </a:xfrm>
          <a:custGeom>
            <a:avLst/>
            <a:gdLst/>
            <a:ahLst/>
            <a:cxnLst/>
            <a:rect l="l" t="t" r="r" b="b"/>
            <a:pathLst>
              <a:path w="6115733" h="6456021">
                <a:moveTo>
                  <a:pt x="2259477" y="433395"/>
                </a:moveTo>
                <a:cubicBezTo>
                  <a:pt x="4149632" y="433395"/>
                  <a:pt x="5681904" y="1964133"/>
                  <a:pt x="5681904" y="3852396"/>
                </a:cubicBezTo>
                <a:cubicBezTo>
                  <a:pt x="5681904" y="4796527"/>
                  <a:pt x="5298836" y="5651278"/>
                  <a:pt x="4679499" y="6269995"/>
                </a:cubicBezTo>
                <a:lnTo>
                  <a:pt x="4474613" y="6456021"/>
                </a:lnTo>
                <a:lnTo>
                  <a:pt x="44341" y="6456021"/>
                </a:lnTo>
                <a:lnTo>
                  <a:pt x="0" y="6415762"/>
                </a:lnTo>
                <a:lnTo>
                  <a:pt x="0" y="1289029"/>
                </a:lnTo>
                <a:lnTo>
                  <a:pt x="82495" y="1214128"/>
                </a:lnTo>
                <a:cubicBezTo>
                  <a:pt x="674092" y="726388"/>
                  <a:pt x="1432534" y="433395"/>
                  <a:pt x="2259477" y="433395"/>
                </a:cubicBezTo>
                <a:close/>
                <a:moveTo>
                  <a:pt x="2259477" y="0"/>
                </a:moveTo>
                <a:cubicBezTo>
                  <a:pt x="4389229" y="0"/>
                  <a:pt x="6115733" y="1724776"/>
                  <a:pt x="6115733" y="3852396"/>
                </a:cubicBezTo>
                <a:cubicBezTo>
                  <a:pt x="6115733" y="4783230"/>
                  <a:pt x="5785270" y="5636956"/>
                  <a:pt x="5235152" y="6302877"/>
                </a:cubicBezTo>
                <a:lnTo>
                  <a:pt x="5095826" y="6456021"/>
                </a:lnTo>
                <a:lnTo>
                  <a:pt x="4617788" y="6456021"/>
                </a:lnTo>
                <a:lnTo>
                  <a:pt x="4747668" y="6338096"/>
                </a:lnTo>
                <a:cubicBezTo>
                  <a:pt x="5384452" y="5701950"/>
                  <a:pt x="5778311" y="4823122"/>
                  <a:pt x="5778311" y="3852396"/>
                </a:cubicBezTo>
                <a:cubicBezTo>
                  <a:pt x="5778311" y="1910944"/>
                  <a:pt x="4202875" y="337085"/>
                  <a:pt x="2259477" y="337085"/>
                </a:cubicBezTo>
                <a:cubicBezTo>
                  <a:pt x="1409240" y="337085"/>
                  <a:pt x="629434" y="638331"/>
                  <a:pt x="21172" y="1139811"/>
                </a:cubicBezTo>
                <a:lnTo>
                  <a:pt x="0" y="1159034"/>
                </a:lnTo>
                <a:lnTo>
                  <a:pt x="0" y="735177"/>
                </a:lnTo>
                <a:lnTo>
                  <a:pt x="103407" y="657929"/>
                </a:lnTo>
                <a:cubicBezTo>
                  <a:pt x="718869" y="242547"/>
                  <a:pt x="1460820" y="0"/>
                  <a:pt x="2259477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3" name="Freeform: Shape 4104">
            <a:extLst>
              <a:ext uri="{FF2B5EF4-FFF2-40B4-BE49-F238E27FC236}">
                <a16:creationId xmlns:a16="http://schemas.microsoft.com/office/drawing/2014/main" id="{96349AB3-1BD3-41E1-8979-1DBDCB5CDCF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9866" y="401980"/>
            <a:ext cx="6115733" cy="6456021"/>
          </a:xfrm>
          <a:custGeom>
            <a:avLst/>
            <a:gdLst>
              <a:gd name="connsiteX0" fmla="*/ 2259477 w 6115733"/>
              <a:gd name="connsiteY0" fmla="*/ 433395 h 6456021"/>
              <a:gd name="connsiteX1" fmla="*/ 5681904 w 6115733"/>
              <a:gd name="connsiteY1" fmla="*/ 3852396 h 6456021"/>
              <a:gd name="connsiteX2" fmla="*/ 4679499 w 6115733"/>
              <a:gd name="connsiteY2" fmla="*/ 6269995 h 6456021"/>
              <a:gd name="connsiteX3" fmla="*/ 4474613 w 6115733"/>
              <a:gd name="connsiteY3" fmla="*/ 6456021 h 6456021"/>
              <a:gd name="connsiteX4" fmla="*/ 44341 w 6115733"/>
              <a:gd name="connsiteY4" fmla="*/ 6456021 h 6456021"/>
              <a:gd name="connsiteX5" fmla="*/ 0 w 6115733"/>
              <a:gd name="connsiteY5" fmla="*/ 6415762 h 6456021"/>
              <a:gd name="connsiteX6" fmla="*/ 0 w 6115733"/>
              <a:gd name="connsiteY6" fmla="*/ 1289029 h 6456021"/>
              <a:gd name="connsiteX7" fmla="*/ 82495 w 6115733"/>
              <a:gd name="connsiteY7" fmla="*/ 1214128 h 6456021"/>
              <a:gd name="connsiteX8" fmla="*/ 2259477 w 6115733"/>
              <a:gd name="connsiteY8" fmla="*/ 433395 h 6456021"/>
              <a:gd name="connsiteX9" fmla="*/ 2259477 w 6115733"/>
              <a:gd name="connsiteY9" fmla="*/ 0 h 6456021"/>
              <a:gd name="connsiteX10" fmla="*/ 6115733 w 6115733"/>
              <a:gd name="connsiteY10" fmla="*/ 3852396 h 6456021"/>
              <a:gd name="connsiteX11" fmla="*/ 5235152 w 6115733"/>
              <a:gd name="connsiteY11" fmla="*/ 6302877 h 6456021"/>
              <a:gd name="connsiteX12" fmla="*/ 5095826 w 6115733"/>
              <a:gd name="connsiteY12" fmla="*/ 6456021 h 6456021"/>
              <a:gd name="connsiteX13" fmla="*/ 4617788 w 6115733"/>
              <a:gd name="connsiteY13" fmla="*/ 6456021 h 6456021"/>
              <a:gd name="connsiteX14" fmla="*/ 4747668 w 6115733"/>
              <a:gd name="connsiteY14" fmla="*/ 6338096 h 6456021"/>
              <a:gd name="connsiteX15" fmla="*/ 5778311 w 6115733"/>
              <a:gd name="connsiteY15" fmla="*/ 3852396 h 6456021"/>
              <a:gd name="connsiteX16" fmla="*/ 2259477 w 6115733"/>
              <a:gd name="connsiteY16" fmla="*/ 337085 h 6456021"/>
              <a:gd name="connsiteX17" fmla="*/ 21172 w 6115733"/>
              <a:gd name="connsiteY17" fmla="*/ 1139811 h 6456021"/>
              <a:gd name="connsiteX18" fmla="*/ 0 w 6115733"/>
              <a:gd name="connsiteY18" fmla="*/ 1159034 h 6456021"/>
              <a:gd name="connsiteX19" fmla="*/ 0 w 6115733"/>
              <a:gd name="connsiteY19" fmla="*/ 735177 h 6456021"/>
              <a:gd name="connsiteX20" fmla="*/ 103407 w 6115733"/>
              <a:gd name="connsiteY20" fmla="*/ 657929 h 6456021"/>
              <a:gd name="connsiteX21" fmla="*/ 2259477 w 6115733"/>
              <a:gd name="connsiteY21" fmla="*/ 0 h 645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6115733" h="6456021">
                <a:moveTo>
                  <a:pt x="2259477" y="433395"/>
                </a:moveTo>
                <a:cubicBezTo>
                  <a:pt x="4149632" y="433395"/>
                  <a:pt x="5681904" y="1964133"/>
                  <a:pt x="5681904" y="3852396"/>
                </a:cubicBezTo>
                <a:cubicBezTo>
                  <a:pt x="5681904" y="4796527"/>
                  <a:pt x="5298836" y="5651278"/>
                  <a:pt x="4679499" y="6269995"/>
                </a:cubicBezTo>
                <a:lnTo>
                  <a:pt x="4474613" y="6456021"/>
                </a:lnTo>
                <a:lnTo>
                  <a:pt x="44341" y="6456021"/>
                </a:lnTo>
                <a:lnTo>
                  <a:pt x="0" y="6415762"/>
                </a:lnTo>
                <a:lnTo>
                  <a:pt x="0" y="1289029"/>
                </a:lnTo>
                <a:lnTo>
                  <a:pt x="82495" y="1214128"/>
                </a:lnTo>
                <a:cubicBezTo>
                  <a:pt x="674092" y="726388"/>
                  <a:pt x="1432534" y="433395"/>
                  <a:pt x="2259477" y="433395"/>
                </a:cubicBezTo>
                <a:close/>
                <a:moveTo>
                  <a:pt x="2259477" y="0"/>
                </a:moveTo>
                <a:cubicBezTo>
                  <a:pt x="4389229" y="0"/>
                  <a:pt x="6115733" y="1724776"/>
                  <a:pt x="6115733" y="3852396"/>
                </a:cubicBezTo>
                <a:cubicBezTo>
                  <a:pt x="6115733" y="4783230"/>
                  <a:pt x="5785270" y="5636956"/>
                  <a:pt x="5235152" y="6302877"/>
                </a:cubicBezTo>
                <a:lnTo>
                  <a:pt x="5095826" y="6456021"/>
                </a:lnTo>
                <a:lnTo>
                  <a:pt x="4617788" y="6456021"/>
                </a:lnTo>
                <a:lnTo>
                  <a:pt x="4747668" y="6338096"/>
                </a:lnTo>
                <a:cubicBezTo>
                  <a:pt x="5384452" y="5701950"/>
                  <a:pt x="5778311" y="4823122"/>
                  <a:pt x="5778311" y="3852396"/>
                </a:cubicBezTo>
                <a:cubicBezTo>
                  <a:pt x="5778311" y="1910944"/>
                  <a:pt x="4202875" y="337085"/>
                  <a:pt x="2259477" y="337085"/>
                </a:cubicBezTo>
                <a:cubicBezTo>
                  <a:pt x="1409240" y="337085"/>
                  <a:pt x="629434" y="638331"/>
                  <a:pt x="21172" y="1139811"/>
                </a:cubicBezTo>
                <a:lnTo>
                  <a:pt x="0" y="1159034"/>
                </a:lnTo>
                <a:lnTo>
                  <a:pt x="0" y="735177"/>
                </a:lnTo>
                <a:lnTo>
                  <a:pt x="103407" y="657929"/>
                </a:lnTo>
                <a:cubicBezTo>
                  <a:pt x="718869" y="242547"/>
                  <a:pt x="1460820" y="0"/>
                  <a:pt x="2259477" y="0"/>
                </a:cubicBezTo>
                <a:close/>
              </a:path>
            </a:pathLst>
          </a:cu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A496187-F310-9F01-B6C5-834CB8B4E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4437" y="2212258"/>
            <a:ext cx="5585944" cy="330363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uk-UA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Обраний </a:t>
            </a:r>
            <a:r>
              <a:rPr lang="uk-UA" sz="240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датасет</a:t>
            </a:r>
            <a:r>
              <a:rPr lang="uk-UA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відображає кількість </a:t>
            </a:r>
            <a:r>
              <a:rPr lang="uk-UA" sz="24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випадків насильства з використанням зброї з детальною інформацією</a:t>
            </a:r>
            <a:r>
              <a:rPr lang="uk-UA" sz="24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uk-UA" sz="24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Файл CSV містить дані про всі зареєстровані випадки насильства з використанням зброї в США з січня 2013 року по березень 2018 року включно.</a:t>
            </a:r>
            <a:endParaRPr lang="uk-UA" sz="24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uk-UA" sz="1800" dirty="0">
              <a:solidFill>
                <a:srgbClr val="000000"/>
              </a:solidFill>
            </a:endParaRPr>
          </a:p>
        </p:txBody>
      </p:sp>
      <p:grpSp>
        <p:nvGrpSpPr>
          <p:cNvPr id="4114" name="Group 4106">
            <a:extLst>
              <a:ext uri="{FF2B5EF4-FFF2-40B4-BE49-F238E27FC236}">
                <a16:creationId xmlns:a16="http://schemas.microsoft.com/office/drawing/2014/main" id="{54CA915D-BDF0-41F8-B00E-FB186EFF7BD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4108" name="Oval 4107">
              <a:extLst>
                <a:ext uri="{FF2B5EF4-FFF2-40B4-BE49-F238E27FC236}">
                  <a16:creationId xmlns:a16="http://schemas.microsoft.com/office/drawing/2014/main" id="{317AAC03-BF64-4E67-9032-3BD02499802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5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4115" name="Oval 4108">
              <a:extLst>
                <a:ext uri="{FF2B5EF4-FFF2-40B4-BE49-F238E27FC236}">
                  <a16:creationId xmlns:a16="http://schemas.microsoft.com/office/drawing/2014/main" id="{1A131397-5A45-4344-9983-5E400A3EA58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</p:spTree>
    <p:extLst>
      <p:ext uri="{BB962C8B-B14F-4D97-AF65-F5344CB8AC3E}">
        <p14:creationId xmlns:p14="http://schemas.microsoft.com/office/powerpoint/2010/main" val="930908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2550AE69-AC86-4188-83E5-A856C4F1DCF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EC4CA156-2C9D-4F0C-B229-88D8B5E17BC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D7361ED3-EBE5-4EFC-8DA3-D0CE4BF2F4B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37" name="Group 1036">
            <a:extLst>
              <a:ext uri="{FF2B5EF4-FFF2-40B4-BE49-F238E27FC236}">
                <a16:creationId xmlns:a16="http://schemas.microsoft.com/office/drawing/2014/main" id="{85105087-7F16-4C94-837C-C4544511666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038" name="Oval 1037">
              <a:extLst>
                <a:ext uri="{FF2B5EF4-FFF2-40B4-BE49-F238E27FC236}">
                  <a16:creationId xmlns:a16="http://schemas.microsoft.com/office/drawing/2014/main" id="{4F2F3467-E50F-4A91-B27D-E324936A66D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39" name="Oval 1038">
              <a:extLst>
                <a:ext uri="{FF2B5EF4-FFF2-40B4-BE49-F238E27FC236}">
                  <a16:creationId xmlns:a16="http://schemas.microsoft.com/office/drawing/2014/main" id="{D678BE03-AC84-4940-A7FD-5B143FE2D65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 useBgFill="1">
        <p:nvSpPr>
          <p:cNvPr id="1041" name="Rectangle 1040">
            <a:extLst>
              <a:ext uri="{FF2B5EF4-FFF2-40B4-BE49-F238E27FC236}">
                <a16:creationId xmlns:a16="http://schemas.microsoft.com/office/drawing/2014/main" id="{E8035907-EB9C-4E11-8A9B-D25B0AD8D74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ADD2E1-D234-0733-914B-C770DB8B1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952" y="2054504"/>
            <a:ext cx="4238453" cy="274320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800" b="1" dirty="0" err="1">
                <a:solidFill>
                  <a:schemeClr val="tx1"/>
                </a:solidFill>
                <a:effectLst/>
              </a:rPr>
              <a:t>Операції</a:t>
            </a:r>
            <a:r>
              <a:rPr lang="en-US" sz="3800" b="1" dirty="0">
                <a:solidFill>
                  <a:schemeClr val="tx1"/>
                </a:solidFill>
                <a:effectLst/>
              </a:rPr>
              <a:t> </a:t>
            </a:r>
            <a:r>
              <a:rPr lang="en-US" sz="3800" b="1" dirty="0" err="1">
                <a:solidFill>
                  <a:schemeClr val="tx1"/>
                </a:solidFill>
                <a:effectLst/>
              </a:rPr>
              <a:t>які</a:t>
            </a:r>
            <a:r>
              <a:rPr lang="en-US" sz="3800" b="1" dirty="0">
                <a:solidFill>
                  <a:schemeClr val="tx1"/>
                </a:solidFill>
                <a:effectLst/>
              </a:rPr>
              <a:t> </a:t>
            </a:r>
            <a:r>
              <a:rPr lang="en-US" sz="3800" b="1" dirty="0" err="1">
                <a:solidFill>
                  <a:schemeClr val="tx1"/>
                </a:solidFill>
                <a:effectLst/>
              </a:rPr>
              <a:t>було</a:t>
            </a:r>
            <a:r>
              <a:rPr lang="en-US" sz="3800" b="1" dirty="0">
                <a:solidFill>
                  <a:schemeClr val="tx1"/>
                </a:solidFill>
                <a:effectLst/>
              </a:rPr>
              <a:t> </a:t>
            </a:r>
            <a:r>
              <a:rPr lang="en-US" sz="3800" b="1" dirty="0" err="1">
                <a:solidFill>
                  <a:schemeClr val="tx1"/>
                </a:solidFill>
                <a:effectLst/>
              </a:rPr>
              <a:t>виконано</a:t>
            </a:r>
            <a:r>
              <a:rPr lang="en-US" sz="3800" b="1" dirty="0">
                <a:solidFill>
                  <a:schemeClr val="tx1"/>
                </a:solidFill>
                <a:effectLst/>
              </a:rPr>
              <a:t> </a:t>
            </a:r>
            <a:r>
              <a:rPr lang="en-US" sz="3800" b="1" dirty="0" err="1">
                <a:solidFill>
                  <a:schemeClr val="tx1"/>
                </a:solidFill>
                <a:effectLst/>
              </a:rPr>
              <a:t>для</a:t>
            </a:r>
            <a:r>
              <a:rPr lang="en-US" sz="3800" b="1" dirty="0">
                <a:solidFill>
                  <a:schemeClr val="tx1"/>
                </a:solidFill>
                <a:effectLst/>
              </a:rPr>
              <a:t> </a:t>
            </a:r>
            <a:r>
              <a:rPr lang="en-US" sz="3800" b="1" dirty="0" err="1">
                <a:solidFill>
                  <a:schemeClr val="tx1"/>
                </a:solidFill>
                <a:effectLst/>
              </a:rPr>
              <a:t>очищення</a:t>
            </a:r>
            <a:r>
              <a:rPr lang="en-US" sz="3800" b="1" dirty="0">
                <a:solidFill>
                  <a:schemeClr val="tx1"/>
                </a:solidFill>
                <a:effectLst/>
              </a:rPr>
              <a:t> </a:t>
            </a:r>
            <a:r>
              <a:rPr lang="en-US" sz="3800" b="1" dirty="0" err="1">
                <a:solidFill>
                  <a:schemeClr val="tx1"/>
                </a:solidFill>
                <a:effectLst/>
              </a:rPr>
              <a:t>даних</a:t>
            </a:r>
            <a:r>
              <a:rPr lang="en-US" sz="3800" b="1" dirty="0">
                <a:solidFill>
                  <a:schemeClr val="tx1"/>
                </a:solidFill>
                <a:effectLst/>
              </a:rPr>
              <a:t> і в </a:t>
            </a:r>
            <a:r>
              <a:rPr lang="en-US" sz="3800" b="1" dirty="0" err="1">
                <a:solidFill>
                  <a:schemeClr val="tx1"/>
                </a:solidFill>
                <a:effectLst/>
              </a:rPr>
              <a:t>який</a:t>
            </a:r>
            <a:r>
              <a:rPr lang="en-US" sz="3800" b="1" dirty="0">
                <a:solidFill>
                  <a:schemeClr val="tx1"/>
                </a:solidFill>
                <a:effectLst/>
              </a:rPr>
              <a:t> </a:t>
            </a:r>
            <a:r>
              <a:rPr lang="en-US" sz="3800" b="1" dirty="0" err="1">
                <a:solidFill>
                  <a:schemeClr val="tx1"/>
                </a:solidFill>
                <a:effectLst/>
              </a:rPr>
              <a:t>спосіб</a:t>
            </a:r>
            <a:endParaRPr lang="en-US" sz="3800" dirty="0">
              <a:solidFill>
                <a:schemeClr val="tx1"/>
              </a:solidFill>
            </a:endParaRPr>
          </a:p>
        </p:txBody>
      </p:sp>
      <p:pic>
        <p:nvPicPr>
          <p:cNvPr id="1026" name="Picture 2" descr="As Work From Office Begins, Indian Employees Want to Change the Way Offices  Work">
            <a:extLst>
              <a:ext uri="{FF2B5EF4-FFF2-40B4-BE49-F238E27FC236}">
                <a16:creationId xmlns:a16="http://schemas.microsoft.com/office/drawing/2014/main" id="{82764B40-FC6C-3BCF-5806-589E7DCA7C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"/>
          <a:stretch/>
        </p:blipFill>
        <p:spPr bwMode="auto">
          <a:xfrm>
            <a:off x="643467" y="720071"/>
            <a:ext cx="5503939" cy="5503939"/>
          </a:xfrm>
          <a:custGeom>
            <a:avLst/>
            <a:gdLst/>
            <a:ahLst/>
            <a:cxnLst/>
            <a:rect l="l" t="t" r="r" b="b"/>
            <a:pathLst>
              <a:path w="3051400" h="3051400">
                <a:moveTo>
                  <a:pt x="1525700" y="171641"/>
                </a:moveTo>
                <a:cubicBezTo>
                  <a:pt x="2273526" y="171641"/>
                  <a:pt x="2879759" y="777874"/>
                  <a:pt x="2879759" y="1525700"/>
                </a:cubicBezTo>
                <a:cubicBezTo>
                  <a:pt x="2879759" y="2273526"/>
                  <a:pt x="2273526" y="2879759"/>
                  <a:pt x="1525700" y="2879759"/>
                </a:cubicBezTo>
                <a:cubicBezTo>
                  <a:pt x="777874" y="2879759"/>
                  <a:pt x="171641" y="2273526"/>
                  <a:pt x="171641" y="1525700"/>
                </a:cubicBezTo>
                <a:cubicBezTo>
                  <a:pt x="171641" y="777874"/>
                  <a:pt x="777874" y="171641"/>
                  <a:pt x="1525700" y="171641"/>
                </a:cubicBezTo>
                <a:close/>
                <a:moveTo>
                  <a:pt x="1525700" y="133499"/>
                </a:moveTo>
                <a:cubicBezTo>
                  <a:pt x="756809" y="133499"/>
                  <a:pt x="133499" y="756809"/>
                  <a:pt x="133499" y="1525700"/>
                </a:cubicBezTo>
                <a:cubicBezTo>
                  <a:pt x="133499" y="2294591"/>
                  <a:pt x="756809" y="2917901"/>
                  <a:pt x="1525700" y="2917901"/>
                </a:cubicBezTo>
                <a:cubicBezTo>
                  <a:pt x="2294591" y="2917901"/>
                  <a:pt x="2917901" y="2294591"/>
                  <a:pt x="2917901" y="1525700"/>
                </a:cubicBezTo>
                <a:cubicBezTo>
                  <a:pt x="2917901" y="756809"/>
                  <a:pt x="2294591" y="133499"/>
                  <a:pt x="1525700" y="133499"/>
                </a:cubicBezTo>
                <a:close/>
                <a:moveTo>
                  <a:pt x="1525700" y="0"/>
                </a:moveTo>
                <a:cubicBezTo>
                  <a:pt x="2368321" y="0"/>
                  <a:pt x="3051400" y="683079"/>
                  <a:pt x="3051400" y="1525700"/>
                </a:cubicBezTo>
                <a:cubicBezTo>
                  <a:pt x="3051400" y="2368321"/>
                  <a:pt x="2368321" y="3051400"/>
                  <a:pt x="1525700" y="3051400"/>
                </a:cubicBezTo>
                <a:cubicBezTo>
                  <a:pt x="683079" y="3051400"/>
                  <a:pt x="0" y="2368321"/>
                  <a:pt x="0" y="1525700"/>
                </a:cubicBezTo>
                <a:cubicBezTo>
                  <a:pt x="0" y="683079"/>
                  <a:pt x="683079" y="0"/>
                  <a:pt x="15257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3" name="Freeform: Shape 1042">
            <a:extLst>
              <a:ext uri="{FF2B5EF4-FFF2-40B4-BE49-F238E27FC236}">
                <a16:creationId xmlns:a16="http://schemas.microsoft.com/office/drawing/2014/main" id="{23991EB4-1F71-4BE4-B24D-277DD5EE90A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720071"/>
            <a:ext cx="5503939" cy="5503939"/>
          </a:xfrm>
          <a:custGeom>
            <a:avLst/>
            <a:gdLst>
              <a:gd name="connsiteX0" fmla="*/ 3657600 w 7315200"/>
              <a:gd name="connsiteY0" fmla="*/ 411480 h 7315200"/>
              <a:gd name="connsiteX1" fmla="*/ 6903720 w 7315200"/>
              <a:gd name="connsiteY1" fmla="*/ 3657600 h 7315200"/>
              <a:gd name="connsiteX2" fmla="*/ 3657600 w 7315200"/>
              <a:gd name="connsiteY2" fmla="*/ 6903720 h 7315200"/>
              <a:gd name="connsiteX3" fmla="*/ 411480 w 7315200"/>
              <a:gd name="connsiteY3" fmla="*/ 3657600 h 7315200"/>
              <a:gd name="connsiteX4" fmla="*/ 3657600 w 7315200"/>
              <a:gd name="connsiteY4" fmla="*/ 411480 h 7315200"/>
              <a:gd name="connsiteX5" fmla="*/ 3657600 w 7315200"/>
              <a:gd name="connsiteY5" fmla="*/ 320040 h 7315200"/>
              <a:gd name="connsiteX6" fmla="*/ 320040 w 7315200"/>
              <a:gd name="connsiteY6" fmla="*/ 3657600 h 7315200"/>
              <a:gd name="connsiteX7" fmla="*/ 3657600 w 7315200"/>
              <a:gd name="connsiteY7" fmla="*/ 6995160 h 7315200"/>
              <a:gd name="connsiteX8" fmla="*/ 6995160 w 7315200"/>
              <a:gd name="connsiteY8" fmla="*/ 3657600 h 7315200"/>
              <a:gd name="connsiteX9" fmla="*/ 3657600 w 7315200"/>
              <a:gd name="connsiteY9" fmla="*/ 320040 h 7315200"/>
              <a:gd name="connsiteX10" fmla="*/ 3657600 w 7315200"/>
              <a:gd name="connsiteY10" fmla="*/ 0 h 7315200"/>
              <a:gd name="connsiteX11" fmla="*/ 7315200 w 7315200"/>
              <a:gd name="connsiteY11" fmla="*/ 3657600 h 7315200"/>
              <a:gd name="connsiteX12" fmla="*/ 3657600 w 7315200"/>
              <a:gd name="connsiteY12" fmla="*/ 7315200 h 7315200"/>
              <a:gd name="connsiteX13" fmla="*/ 0 w 7315200"/>
              <a:gd name="connsiteY13" fmla="*/ 3657600 h 7315200"/>
              <a:gd name="connsiteX14" fmla="*/ 3657600 w 7315200"/>
              <a:gd name="connsiteY14" fmla="*/ 0 h 73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15200" h="7315200">
                <a:moveTo>
                  <a:pt x="3657600" y="411480"/>
                </a:moveTo>
                <a:cubicBezTo>
                  <a:pt x="5450383" y="411480"/>
                  <a:pt x="6903720" y="1864817"/>
                  <a:pt x="6903720" y="3657600"/>
                </a:cubicBezTo>
                <a:cubicBezTo>
                  <a:pt x="6903720" y="5450383"/>
                  <a:pt x="5450383" y="6903720"/>
                  <a:pt x="3657600" y="6903720"/>
                </a:cubicBezTo>
                <a:cubicBezTo>
                  <a:pt x="1864817" y="6903720"/>
                  <a:pt x="411480" y="5450383"/>
                  <a:pt x="411480" y="3657600"/>
                </a:cubicBezTo>
                <a:cubicBezTo>
                  <a:pt x="411480" y="1864817"/>
                  <a:pt x="1864817" y="411480"/>
                  <a:pt x="3657600" y="411480"/>
                </a:cubicBezTo>
                <a:close/>
                <a:moveTo>
                  <a:pt x="3657600" y="320040"/>
                </a:moveTo>
                <a:cubicBezTo>
                  <a:pt x="1814317" y="320040"/>
                  <a:pt x="320040" y="1814317"/>
                  <a:pt x="320040" y="3657600"/>
                </a:cubicBezTo>
                <a:cubicBezTo>
                  <a:pt x="320040" y="5500883"/>
                  <a:pt x="1814317" y="6995160"/>
                  <a:pt x="3657600" y="6995160"/>
                </a:cubicBezTo>
                <a:cubicBezTo>
                  <a:pt x="5500883" y="6995160"/>
                  <a:pt x="6995160" y="5500883"/>
                  <a:pt x="6995160" y="3657600"/>
                </a:cubicBezTo>
                <a:cubicBezTo>
                  <a:pt x="6995160" y="1814317"/>
                  <a:pt x="5500883" y="320040"/>
                  <a:pt x="3657600" y="320040"/>
                </a:cubicBezTo>
                <a:close/>
                <a:moveTo>
                  <a:pt x="3657600" y="0"/>
                </a:moveTo>
                <a:cubicBezTo>
                  <a:pt x="5677637" y="0"/>
                  <a:pt x="7315200" y="1637563"/>
                  <a:pt x="7315200" y="3657600"/>
                </a:cubicBezTo>
                <a:cubicBezTo>
                  <a:pt x="7315200" y="5677637"/>
                  <a:pt x="5677637" y="7315200"/>
                  <a:pt x="3657600" y="7315200"/>
                </a:cubicBezTo>
                <a:cubicBezTo>
                  <a:pt x="1637563" y="7315200"/>
                  <a:pt x="0" y="5677637"/>
                  <a:pt x="0" y="3657600"/>
                </a:cubicBezTo>
                <a:cubicBezTo>
                  <a:pt x="0" y="1637563"/>
                  <a:pt x="1637563" y="0"/>
                  <a:pt x="3657600" y="0"/>
                </a:cubicBezTo>
                <a:close/>
              </a:path>
            </a:pathLst>
          </a:custGeom>
          <a:blipFill dpi="0" rotWithShape="1">
            <a:blip r:embed="rId7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045" name="Rectangle 1044">
            <a:extLst>
              <a:ext uri="{FF2B5EF4-FFF2-40B4-BE49-F238E27FC236}">
                <a16:creationId xmlns:a16="http://schemas.microsoft.com/office/drawing/2014/main" id="{D9C69FA7-0958-4ED9-A0DF-E87A0C137BF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02414" y="3431699"/>
            <a:ext cx="3657600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8881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837459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981573"/>
            <a:ext cx="10222992" cy="2078335"/>
          </a:xfrm>
          <a:prstGeom prst="rect">
            <a:avLst/>
          </a:prstGeom>
          <a:blipFill dpi="0" rotWithShape="1">
            <a:blip r:embed="rId2">
              <a:alphaModFix amt="9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7C721F-757A-37CF-2730-404BA8782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456" y="4162031"/>
            <a:ext cx="9421873" cy="1767141"/>
          </a:xfrm>
        </p:spPr>
        <p:txBody>
          <a:bodyPr>
            <a:normAutofit/>
          </a:bodyPr>
          <a:lstStyle/>
          <a:p>
            <a:pPr algn="r"/>
            <a:r>
              <a:rPr lang="uk-UA" sz="2600" kern="1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Перевірка даних на політику кодування + Переведення у інший тип даних.</a:t>
            </a:r>
            <a:endParaRPr lang="uk-UA" sz="260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BB4C4F-0ACB-A203-F633-440C7137A5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7920" y="4170410"/>
            <a:ext cx="4699221" cy="176714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uk-UA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uk-UA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uk-UA" sz="18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128670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F50B20E-D15E-6649-1B95-00D0E7CB1E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503" y="449522"/>
            <a:ext cx="4482227" cy="315246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FAA6210-91F0-6BF5-D8B5-449482BCA7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6879" y="449523"/>
            <a:ext cx="3990618" cy="3103814"/>
          </a:xfrm>
          <a:prstGeom prst="rect">
            <a:avLst/>
          </a:prstGeom>
        </p:spPr>
      </p:pic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BF00E417-FA13-26C5-8917-67471CC8AAD1}"/>
              </a:ext>
            </a:extLst>
          </p:cNvPr>
          <p:cNvCxnSpPr>
            <a:cxnSpLocks/>
          </p:cNvCxnSpPr>
          <p:nvPr/>
        </p:nvCxnSpPr>
        <p:spPr>
          <a:xfrm>
            <a:off x="6237585" y="379467"/>
            <a:ext cx="0" cy="31195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3268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Rectangle 2054">
            <a:extLst>
              <a:ext uri="{FF2B5EF4-FFF2-40B4-BE49-F238E27FC236}">
                <a16:creationId xmlns:a16="http://schemas.microsoft.com/office/drawing/2014/main" id="{2550AE69-AC86-4188-83E5-A856C4F1DCF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71" name="Rectangle 2056">
            <a:extLst>
              <a:ext uri="{FF2B5EF4-FFF2-40B4-BE49-F238E27FC236}">
                <a16:creationId xmlns:a16="http://schemas.microsoft.com/office/drawing/2014/main" id="{EC4CA156-2C9D-4F0C-B229-88D8B5E17BC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72" name="Rectangle 2058">
            <a:extLst>
              <a:ext uri="{FF2B5EF4-FFF2-40B4-BE49-F238E27FC236}">
                <a16:creationId xmlns:a16="http://schemas.microsoft.com/office/drawing/2014/main" id="{D7361ED3-EBE5-4EFC-8DA3-D0CE4BF2F4B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073" name="Group 2060">
            <a:extLst>
              <a:ext uri="{FF2B5EF4-FFF2-40B4-BE49-F238E27FC236}">
                <a16:creationId xmlns:a16="http://schemas.microsoft.com/office/drawing/2014/main" id="{85105087-7F16-4C94-837C-C4544511666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2062" name="Oval 2061">
              <a:extLst>
                <a:ext uri="{FF2B5EF4-FFF2-40B4-BE49-F238E27FC236}">
                  <a16:creationId xmlns:a16="http://schemas.microsoft.com/office/drawing/2014/main" id="{4F2F3467-E50F-4A91-B27D-E324936A66D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2063" name="Oval 2062">
              <a:extLst>
                <a:ext uri="{FF2B5EF4-FFF2-40B4-BE49-F238E27FC236}">
                  <a16:creationId xmlns:a16="http://schemas.microsoft.com/office/drawing/2014/main" id="{D678BE03-AC84-4940-A7FD-5B143FE2D65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 useBgFill="1">
        <p:nvSpPr>
          <p:cNvPr id="2074" name="Rectangle 2064">
            <a:extLst>
              <a:ext uri="{FF2B5EF4-FFF2-40B4-BE49-F238E27FC236}">
                <a16:creationId xmlns:a16="http://schemas.microsoft.com/office/drawing/2014/main" id="{E8035907-EB9C-4E11-8A9B-D25B0AD8D74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429468-5A50-A58B-B168-5188EE0EC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163" y="1654904"/>
            <a:ext cx="3970877" cy="349263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200" dirty="0" err="1">
                <a:solidFill>
                  <a:schemeClr val="tx1"/>
                </a:solidFill>
                <a:effectLst/>
              </a:rPr>
              <a:t>Обробка</a:t>
            </a:r>
            <a:r>
              <a:rPr lang="en-US" sz="4200" dirty="0">
                <a:solidFill>
                  <a:schemeClr val="tx1"/>
                </a:solidFill>
                <a:effectLst/>
              </a:rPr>
              <a:t> </a:t>
            </a:r>
            <a:r>
              <a:rPr lang="en-US" sz="4200" dirty="0" err="1">
                <a:solidFill>
                  <a:schemeClr val="tx1"/>
                </a:solidFill>
                <a:effectLst/>
              </a:rPr>
              <a:t>даних</a:t>
            </a:r>
            <a:r>
              <a:rPr lang="en-US" sz="4200" dirty="0">
                <a:solidFill>
                  <a:schemeClr val="tx1"/>
                </a:solidFill>
                <a:effectLst/>
              </a:rPr>
              <a:t>, </a:t>
            </a:r>
            <a:r>
              <a:rPr lang="en-US" sz="4200" dirty="0" err="1">
                <a:solidFill>
                  <a:schemeClr val="tx1"/>
                </a:solidFill>
                <a:effectLst/>
              </a:rPr>
              <a:t>приведення</a:t>
            </a:r>
            <a:r>
              <a:rPr lang="en-US" sz="4200" dirty="0">
                <a:solidFill>
                  <a:schemeClr val="tx1"/>
                </a:solidFill>
                <a:effectLst/>
              </a:rPr>
              <a:t> </a:t>
            </a:r>
            <a:r>
              <a:rPr lang="en-US" sz="4200" dirty="0" err="1">
                <a:solidFill>
                  <a:schemeClr val="tx1"/>
                </a:solidFill>
                <a:effectLst/>
              </a:rPr>
              <a:t>їх</a:t>
            </a:r>
            <a:r>
              <a:rPr lang="en-US" sz="4200" dirty="0">
                <a:solidFill>
                  <a:schemeClr val="tx1"/>
                </a:solidFill>
                <a:effectLst/>
              </a:rPr>
              <a:t> </a:t>
            </a:r>
            <a:r>
              <a:rPr lang="en-US" sz="4200" dirty="0" err="1">
                <a:solidFill>
                  <a:schemeClr val="tx1"/>
                </a:solidFill>
                <a:effectLst/>
              </a:rPr>
              <a:t>до</a:t>
            </a:r>
            <a:r>
              <a:rPr lang="en-US" sz="4200" dirty="0">
                <a:solidFill>
                  <a:schemeClr val="tx1"/>
                </a:solidFill>
                <a:effectLst/>
              </a:rPr>
              <a:t> </a:t>
            </a:r>
            <a:r>
              <a:rPr lang="en-US" sz="4200" dirty="0" err="1">
                <a:solidFill>
                  <a:schemeClr val="tx1"/>
                </a:solidFill>
                <a:effectLst/>
              </a:rPr>
              <a:t>більш</a:t>
            </a:r>
            <a:r>
              <a:rPr lang="en-US" sz="4200" dirty="0">
                <a:solidFill>
                  <a:schemeClr val="tx1"/>
                </a:solidFill>
                <a:effectLst/>
              </a:rPr>
              <a:t> </a:t>
            </a:r>
            <a:r>
              <a:rPr lang="en-US" sz="4200" dirty="0" err="1">
                <a:solidFill>
                  <a:schemeClr val="tx1"/>
                </a:solidFill>
                <a:effectLst/>
              </a:rPr>
              <a:t>практичної</a:t>
            </a:r>
            <a:r>
              <a:rPr lang="en-US" sz="4200" dirty="0">
                <a:solidFill>
                  <a:schemeClr val="tx1"/>
                </a:solidFill>
                <a:effectLst/>
              </a:rPr>
              <a:t> </a:t>
            </a:r>
            <a:r>
              <a:rPr lang="en-US" sz="4200" dirty="0" err="1">
                <a:solidFill>
                  <a:schemeClr val="tx1"/>
                </a:solidFill>
                <a:effectLst/>
              </a:rPr>
              <a:t>форми</a:t>
            </a:r>
            <a:r>
              <a:rPr lang="en-US" sz="4200" dirty="0">
                <a:solidFill>
                  <a:schemeClr val="tx1"/>
                </a:solidFill>
                <a:effectLst/>
              </a:rPr>
              <a:t>.</a:t>
            </a:r>
            <a:endParaRPr lang="en-US" sz="4200" dirty="0">
              <a:solidFill>
                <a:schemeClr val="tx1"/>
              </a:solidFill>
            </a:endParaRPr>
          </a:p>
        </p:txBody>
      </p:sp>
      <p:pic>
        <p:nvPicPr>
          <p:cNvPr id="2050" name="Picture 2" descr="Do you work for your data or does data work for you? | Tech - Leviy">
            <a:extLst>
              <a:ext uri="{FF2B5EF4-FFF2-40B4-BE49-F238E27FC236}">
                <a16:creationId xmlns:a16="http://schemas.microsoft.com/office/drawing/2014/main" id="{9F1C5ED8-6DC7-7883-9AB6-14780AD62F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43" r="20557"/>
          <a:stretch/>
        </p:blipFill>
        <p:spPr bwMode="auto">
          <a:xfrm>
            <a:off x="643467" y="720071"/>
            <a:ext cx="5503939" cy="5503939"/>
          </a:xfrm>
          <a:custGeom>
            <a:avLst/>
            <a:gdLst/>
            <a:ahLst/>
            <a:cxnLst/>
            <a:rect l="l" t="t" r="r" b="b"/>
            <a:pathLst>
              <a:path w="3051400" h="3051400">
                <a:moveTo>
                  <a:pt x="1525700" y="171641"/>
                </a:moveTo>
                <a:cubicBezTo>
                  <a:pt x="2273526" y="171641"/>
                  <a:pt x="2879759" y="777874"/>
                  <a:pt x="2879759" y="1525700"/>
                </a:cubicBezTo>
                <a:cubicBezTo>
                  <a:pt x="2879759" y="2273526"/>
                  <a:pt x="2273526" y="2879759"/>
                  <a:pt x="1525700" y="2879759"/>
                </a:cubicBezTo>
                <a:cubicBezTo>
                  <a:pt x="777874" y="2879759"/>
                  <a:pt x="171641" y="2273526"/>
                  <a:pt x="171641" y="1525700"/>
                </a:cubicBezTo>
                <a:cubicBezTo>
                  <a:pt x="171641" y="777874"/>
                  <a:pt x="777874" y="171641"/>
                  <a:pt x="1525700" y="171641"/>
                </a:cubicBezTo>
                <a:close/>
                <a:moveTo>
                  <a:pt x="1525700" y="133499"/>
                </a:moveTo>
                <a:cubicBezTo>
                  <a:pt x="756809" y="133499"/>
                  <a:pt x="133499" y="756809"/>
                  <a:pt x="133499" y="1525700"/>
                </a:cubicBezTo>
                <a:cubicBezTo>
                  <a:pt x="133499" y="2294591"/>
                  <a:pt x="756809" y="2917901"/>
                  <a:pt x="1525700" y="2917901"/>
                </a:cubicBezTo>
                <a:cubicBezTo>
                  <a:pt x="2294591" y="2917901"/>
                  <a:pt x="2917901" y="2294591"/>
                  <a:pt x="2917901" y="1525700"/>
                </a:cubicBezTo>
                <a:cubicBezTo>
                  <a:pt x="2917901" y="756809"/>
                  <a:pt x="2294591" y="133499"/>
                  <a:pt x="1525700" y="133499"/>
                </a:cubicBezTo>
                <a:close/>
                <a:moveTo>
                  <a:pt x="1525700" y="0"/>
                </a:moveTo>
                <a:cubicBezTo>
                  <a:pt x="2368321" y="0"/>
                  <a:pt x="3051400" y="683079"/>
                  <a:pt x="3051400" y="1525700"/>
                </a:cubicBezTo>
                <a:cubicBezTo>
                  <a:pt x="3051400" y="2368321"/>
                  <a:pt x="2368321" y="3051400"/>
                  <a:pt x="1525700" y="3051400"/>
                </a:cubicBezTo>
                <a:cubicBezTo>
                  <a:pt x="683079" y="3051400"/>
                  <a:pt x="0" y="2368321"/>
                  <a:pt x="0" y="1525700"/>
                </a:cubicBezTo>
                <a:cubicBezTo>
                  <a:pt x="0" y="683079"/>
                  <a:pt x="683079" y="0"/>
                  <a:pt x="15257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75" name="Freeform: Shape 2066">
            <a:extLst>
              <a:ext uri="{FF2B5EF4-FFF2-40B4-BE49-F238E27FC236}">
                <a16:creationId xmlns:a16="http://schemas.microsoft.com/office/drawing/2014/main" id="{23991EB4-1F71-4BE4-B24D-277DD5EE90A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720071"/>
            <a:ext cx="5503939" cy="5503939"/>
          </a:xfrm>
          <a:custGeom>
            <a:avLst/>
            <a:gdLst>
              <a:gd name="connsiteX0" fmla="*/ 3657600 w 7315200"/>
              <a:gd name="connsiteY0" fmla="*/ 411480 h 7315200"/>
              <a:gd name="connsiteX1" fmla="*/ 6903720 w 7315200"/>
              <a:gd name="connsiteY1" fmla="*/ 3657600 h 7315200"/>
              <a:gd name="connsiteX2" fmla="*/ 3657600 w 7315200"/>
              <a:gd name="connsiteY2" fmla="*/ 6903720 h 7315200"/>
              <a:gd name="connsiteX3" fmla="*/ 411480 w 7315200"/>
              <a:gd name="connsiteY3" fmla="*/ 3657600 h 7315200"/>
              <a:gd name="connsiteX4" fmla="*/ 3657600 w 7315200"/>
              <a:gd name="connsiteY4" fmla="*/ 411480 h 7315200"/>
              <a:gd name="connsiteX5" fmla="*/ 3657600 w 7315200"/>
              <a:gd name="connsiteY5" fmla="*/ 320040 h 7315200"/>
              <a:gd name="connsiteX6" fmla="*/ 320040 w 7315200"/>
              <a:gd name="connsiteY6" fmla="*/ 3657600 h 7315200"/>
              <a:gd name="connsiteX7" fmla="*/ 3657600 w 7315200"/>
              <a:gd name="connsiteY7" fmla="*/ 6995160 h 7315200"/>
              <a:gd name="connsiteX8" fmla="*/ 6995160 w 7315200"/>
              <a:gd name="connsiteY8" fmla="*/ 3657600 h 7315200"/>
              <a:gd name="connsiteX9" fmla="*/ 3657600 w 7315200"/>
              <a:gd name="connsiteY9" fmla="*/ 320040 h 7315200"/>
              <a:gd name="connsiteX10" fmla="*/ 3657600 w 7315200"/>
              <a:gd name="connsiteY10" fmla="*/ 0 h 7315200"/>
              <a:gd name="connsiteX11" fmla="*/ 7315200 w 7315200"/>
              <a:gd name="connsiteY11" fmla="*/ 3657600 h 7315200"/>
              <a:gd name="connsiteX12" fmla="*/ 3657600 w 7315200"/>
              <a:gd name="connsiteY12" fmla="*/ 7315200 h 7315200"/>
              <a:gd name="connsiteX13" fmla="*/ 0 w 7315200"/>
              <a:gd name="connsiteY13" fmla="*/ 3657600 h 7315200"/>
              <a:gd name="connsiteX14" fmla="*/ 3657600 w 7315200"/>
              <a:gd name="connsiteY14" fmla="*/ 0 h 73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15200" h="7315200">
                <a:moveTo>
                  <a:pt x="3657600" y="411480"/>
                </a:moveTo>
                <a:cubicBezTo>
                  <a:pt x="5450383" y="411480"/>
                  <a:pt x="6903720" y="1864817"/>
                  <a:pt x="6903720" y="3657600"/>
                </a:cubicBezTo>
                <a:cubicBezTo>
                  <a:pt x="6903720" y="5450383"/>
                  <a:pt x="5450383" y="6903720"/>
                  <a:pt x="3657600" y="6903720"/>
                </a:cubicBezTo>
                <a:cubicBezTo>
                  <a:pt x="1864817" y="6903720"/>
                  <a:pt x="411480" y="5450383"/>
                  <a:pt x="411480" y="3657600"/>
                </a:cubicBezTo>
                <a:cubicBezTo>
                  <a:pt x="411480" y="1864817"/>
                  <a:pt x="1864817" y="411480"/>
                  <a:pt x="3657600" y="411480"/>
                </a:cubicBezTo>
                <a:close/>
                <a:moveTo>
                  <a:pt x="3657600" y="320040"/>
                </a:moveTo>
                <a:cubicBezTo>
                  <a:pt x="1814317" y="320040"/>
                  <a:pt x="320040" y="1814317"/>
                  <a:pt x="320040" y="3657600"/>
                </a:cubicBezTo>
                <a:cubicBezTo>
                  <a:pt x="320040" y="5500883"/>
                  <a:pt x="1814317" y="6995160"/>
                  <a:pt x="3657600" y="6995160"/>
                </a:cubicBezTo>
                <a:cubicBezTo>
                  <a:pt x="5500883" y="6995160"/>
                  <a:pt x="6995160" y="5500883"/>
                  <a:pt x="6995160" y="3657600"/>
                </a:cubicBezTo>
                <a:cubicBezTo>
                  <a:pt x="6995160" y="1814317"/>
                  <a:pt x="5500883" y="320040"/>
                  <a:pt x="3657600" y="320040"/>
                </a:cubicBezTo>
                <a:close/>
                <a:moveTo>
                  <a:pt x="3657600" y="0"/>
                </a:moveTo>
                <a:cubicBezTo>
                  <a:pt x="5677637" y="0"/>
                  <a:pt x="7315200" y="1637563"/>
                  <a:pt x="7315200" y="3657600"/>
                </a:cubicBezTo>
                <a:cubicBezTo>
                  <a:pt x="7315200" y="5677637"/>
                  <a:pt x="5677637" y="7315200"/>
                  <a:pt x="3657600" y="7315200"/>
                </a:cubicBezTo>
                <a:cubicBezTo>
                  <a:pt x="1637563" y="7315200"/>
                  <a:pt x="0" y="5677637"/>
                  <a:pt x="0" y="3657600"/>
                </a:cubicBezTo>
                <a:cubicBezTo>
                  <a:pt x="0" y="1637563"/>
                  <a:pt x="1637563" y="0"/>
                  <a:pt x="3657600" y="0"/>
                </a:cubicBezTo>
                <a:close/>
              </a:path>
            </a:pathLst>
          </a:custGeom>
          <a:blipFill dpi="0" rotWithShape="1">
            <a:blip r:embed="rId7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069" name="Rectangle 2068">
            <a:extLst>
              <a:ext uri="{FF2B5EF4-FFF2-40B4-BE49-F238E27FC236}">
                <a16:creationId xmlns:a16="http://schemas.microsoft.com/office/drawing/2014/main" id="{D9C69FA7-0958-4ED9-A0DF-E87A0C137BF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002414" y="3431699"/>
            <a:ext cx="3657600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751400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Дерево">
  <a:themeElements>
    <a:clrScheme name="Дерево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Дерево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Дерево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TM03090434[[fn=Дерево]]</Template>
  <TotalTime>384</TotalTime>
  <Words>575</Words>
  <Application>Microsoft Office PowerPoint</Application>
  <PresentationFormat>Широкоэкранный</PresentationFormat>
  <Paragraphs>65</Paragraphs>
  <Slides>24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10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24</vt:i4>
      </vt:variant>
    </vt:vector>
  </HeadingPairs>
  <TitlesOfParts>
    <vt:vector size="35" baseType="lpstr">
      <vt:lpstr>Arial</vt:lpstr>
      <vt:lpstr>Calibri</vt:lpstr>
      <vt:lpstr>Calibri Light</vt:lpstr>
      <vt:lpstr>Cambria</vt:lpstr>
      <vt:lpstr>Rockwell</vt:lpstr>
      <vt:lpstr>Rockwell Condensed</vt:lpstr>
      <vt:lpstr>Rockwell Extra Bold</vt:lpstr>
      <vt:lpstr>rubik</vt:lpstr>
      <vt:lpstr>Times New Roman</vt:lpstr>
      <vt:lpstr>Wingdings</vt:lpstr>
      <vt:lpstr>Дерево</vt:lpstr>
      <vt:lpstr>«Рішучі дії звучать голосніше за слова» – Крейг Робертс</vt:lpstr>
      <vt:lpstr>Мотивація проведення дослідження:</vt:lpstr>
      <vt:lpstr>Дослідницькі питання</vt:lpstr>
      <vt:lpstr>Висунуті гіпотези</vt:lpstr>
      <vt:lpstr>Про дата сет</vt:lpstr>
      <vt:lpstr>Презентация PowerPoint</vt:lpstr>
      <vt:lpstr>Операції які було виконано для очищення даних і в який спосіб</vt:lpstr>
      <vt:lpstr>Перевірка даних на політику кодування + Переведення у інший тип даних.</vt:lpstr>
      <vt:lpstr>Обробка даних, приведення їх до більш практичної форми.</vt:lpstr>
      <vt:lpstr>Опис Полів</vt:lpstr>
      <vt:lpstr>Основні характеристики очищених даних:</vt:lpstr>
      <vt:lpstr>Результати дослідження</vt:lpstr>
      <vt:lpstr>Який самий небезпечний штат?</vt:lpstr>
      <vt:lpstr>Презентация PowerPoint</vt:lpstr>
      <vt:lpstr>Презентация PowerPoint</vt:lpstr>
      <vt:lpstr>Кого більше арештують, вбивають, калічать, та хто залишається неушкодженим?</vt:lpstr>
      <vt:lpstr>Кількість інцидентів у штатах по віковим групам.</vt:lpstr>
      <vt:lpstr>Гістограмма кількості поранених до їх віку </vt:lpstr>
      <vt:lpstr>Який місяць найбільш «кривавий»?</vt:lpstr>
      <vt:lpstr>Презентация PowerPoint</vt:lpstr>
      <vt:lpstr>Презентация PowerPoint</vt:lpstr>
      <vt:lpstr>Висновки</vt:lpstr>
      <vt:lpstr>Результати досліджень</vt:lpstr>
      <vt:lpstr>Дякуюмо за увагу.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«Рішучі дії звучать голосніше за слова» – Крейг Робертс</dc:title>
  <dc:creator>Askold Lipton</dc:creator>
  <cp:lastModifiedBy>User</cp:lastModifiedBy>
  <cp:revision>9</cp:revision>
  <dcterms:created xsi:type="dcterms:W3CDTF">2023-03-24T15:31:15Z</dcterms:created>
  <dcterms:modified xsi:type="dcterms:W3CDTF">2023-06-12T19:45:12Z</dcterms:modified>
</cp:coreProperties>
</file>

<file path=docProps/thumbnail.jpeg>
</file>